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2" r:id="rId1"/>
  </p:sldMasterIdLst>
  <p:notesMasterIdLst>
    <p:notesMasterId r:id="rId34"/>
  </p:notesMasterIdLst>
  <p:handoutMasterIdLst>
    <p:handoutMasterId r:id="rId35"/>
  </p:handoutMasterIdLst>
  <p:sldIdLst>
    <p:sldId id="321" r:id="rId2"/>
    <p:sldId id="669" r:id="rId3"/>
    <p:sldId id="670" r:id="rId4"/>
    <p:sldId id="671" r:id="rId5"/>
    <p:sldId id="701" r:id="rId6"/>
    <p:sldId id="741" r:id="rId7"/>
    <p:sldId id="739" r:id="rId8"/>
    <p:sldId id="715" r:id="rId9"/>
    <p:sldId id="716" r:id="rId10"/>
    <p:sldId id="719" r:id="rId11"/>
    <p:sldId id="717" r:id="rId12"/>
    <p:sldId id="718" r:id="rId13"/>
    <p:sldId id="720" r:id="rId14"/>
    <p:sldId id="721" r:id="rId15"/>
    <p:sldId id="722" r:id="rId16"/>
    <p:sldId id="723" r:id="rId17"/>
    <p:sldId id="724" r:id="rId18"/>
    <p:sldId id="725" r:id="rId19"/>
    <p:sldId id="726" r:id="rId20"/>
    <p:sldId id="727" r:id="rId21"/>
    <p:sldId id="728" r:id="rId22"/>
    <p:sldId id="731" r:id="rId23"/>
    <p:sldId id="732" r:id="rId24"/>
    <p:sldId id="729" r:id="rId25"/>
    <p:sldId id="730" r:id="rId26"/>
    <p:sldId id="733" r:id="rId27"/>
    <p:sldId id="734" r:id="rId28"/>
    <p:sldId id="735" r:id="rId29"/>
    <p:sldId id="736" r:id="rId30"/>
    <p:sldId id="737" r:id="rId31"/>
    <p:sldId id="738" r:id="rId32"/>
    <p:sldId id="694" r:id="rId33"/>
  </p:sldIdLst>
  <p:sldSz cx="23039388" cy="1296035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8CA6741-D517-47A3-B4C6-5CB7F7DC5A2E}">
          <p14:sldIdLst>
            <p14:sldId id="321"/>
            <p14:sldId id="669"/>
            <p14:sldId id="670"/>
            <p14:sldId id="671"/>
            <p14:sldId id="701"/>
            <p14:sldId id="741"/>
            <p14:sldId id="739"/>
            <p14:sldId id="715"/>
            <p14:sldId id="716"/>
            <p14:sldId id="719"/>
            <p14:sldId id="717"/>
            <p14:sldId id="718"/>
            <p14:sldId id="720"/>
            <p14:sldId id="721"/>
            <p14:sldId id="722"/>
            <p14:sldId id="723"/>
            <p14:sldId id="724"/>
            <p14:sldId id="725"/>
            <p14:sldId id="726"/>
            <p14:sldId id="727"/>
            <p14:sldId id="728"/>
            <p14:sldId id="731"/>
            <p14:sldId id="732"/>
            <p14:sldId id="729"/>
            <p14:sldId id="730"/>
            <p14:sldId id="733"/>
            <p14:sldId id="734"/>
            <p14:sldId id="735"/>
            <p14:sldId id="736"/>
            <p14:sldId id="737"/>
            <p14:sldId id="738"/>
            <p14:sldId id="694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693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0A3C"/>
    <a:srgbClr val="87A896"/>
    <a:srgbClr val="4D4D4D"/>
    <a:srgbClr val="297FD5"/>
    <a:srgbClr val="7F8FA9"/>
    <a:srgbClr val="000000"/>
    <a:srgbClr val="1577BA"/>
    <a:srgbClr val="2B5259"/>
    <a:srgbClr val="6F7378"/>
    <a:srgbClr val="0F1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B9631B5-78F2-41C9-869B-9F39066F8104}" styleName="中度样式 3 - 强调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4C1A8A3-306A-4EB7-A6B1-4F7E0EB9C5D6}" styleName="中度样式 3 - 强调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中度样式 2 - 强调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中度样式 2 - 强调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14" autoAdjust="0"/>
    <p:restoredTop sz="95896" autoAdjust="0"/>
  </p:normalViewPr>
  <p:slideViewPr>
    <p:cSldViewPr>
      <p:cViewPr varScale="1">
        <p:scale>
          <a:sx n="47" d="100"/>
          <a:sy n="47" d="100"/>
        </p:scale>
        <p:origin x="37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-802"/>
    </p:cViewPr>
  </p:sorterViewPr>
  <p:notesViewPr>
    <p:cSldViewPr>
      <p:cViewPr varScale="1">
        <p:scale>
          <a:sx n="87" d="100"/>
          <a:sy n="87" d="100"/>
        </p:scale>
        <p:origin x="3840" y="72"/>
      </p:cViewPr>
      <p:guideLst>
        <p:guide orient="horz" pos="2693"/>
        <p:guide pos="2160"/>
      </p:guideLst>
    </p:cSldViewPr>
  </p:notesViewPr>
  <p:gridSpacing cx="45000" cy="450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699DAC0-913F-4CFB-852F-43CCF0357516}" type="datetimeFigureOut">
              <a:rPr lang="zh-CN" altLang="en-US" smtClean="0"/>
              <a:t>2020/7/6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91DBA-2A2E-4F32-BB14-713FAEE65A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762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g>
</file>

<file path=ppt/media/image10.png>
</file>

<file path=ppt/media/image11.png>
</file>

<file path=ppt/media/image12.jp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35B019A-55AE-4BF7-B4D3-0D825A3F122A}" type="datetimeFigureOut">
              <a:rPr lang="zh-CN" altLang="en-US" smtClean="0"/>
              <a:t>2020/7/6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846743-8D4B-4DFC-A9C0-210E1C1A603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83749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baijiahao.baidu.com/s?id=1609373471994487281&amp;wfr=spider&amp;for=pc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1</a:t>
            </a:r>
            <a:r>
              <a:rPr lang="zh-CN" altLang="en-US"/>
              <a:t>、 开场白</a:t>
            </a:r>
          </a:p>
        </p:txBody>
      </p:sp>
    </p:spTree>
    <p:extLst>
      <p:ext uri="{BB962C8B-B14F-4D97-AF65-F5344CB8AC3E}">
        <p14:creationId xmlns:p14="http://schemas.microsoft.com/office/powerpoint/2010/main" val="78722679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、这里也体现了一个重点：手机是发布</a:t>
            </a:r>
            <a:r>
              <a:rPr lang="en-US" altLang="zh-CN" dirty="0"/>
              <a:t>/</a:t>
            </a:r>
            <a:r>
              <a:rPr lang="zh-CN" altLang="en-US" dirty="0"/>
              <a:t>订阅的匹配标示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、如何确定张三需要的是华为，而不是小米？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、原因在于登记信息中明确记录了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、中间省略了一个步骤，同学们不要太纠结哪个物流发的货，这里我们看做发布会一发布手机就到预订者的手上了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0284574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77816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、这里也体现了一个重点：手机是发布</a:t>
            </a:r>
            <a:r>
              <a:rPr lang="en-US" altLang="zh-CN" dirty="0"/>
              <a:t>/</a:t>
            </a:r>
            <a:r>
              <a:rPr lang="zh-CN" altLang="en-US" dirty="0"/>
              <a:t>订阅的匹配标示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、如何确定张三需要的是华为，而不是小米？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、原因在于登记信息中明确记录了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、中间省略了一个步骤，同学们不要太纠结哪个物流发的货，这里我们看做发布会一发布手机就到预订者的手上了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983472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6307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32327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700295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8470865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34770969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1543469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31975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539226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276348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36507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014440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737130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也能够显示加载亿级</a:t>
            </a:r>
            <a:r>
              <a:rPr lang="en-US" altLang="zh-CN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Item</a:t>
            </a:r>
            <a:r>
              <a:rPr lang="zh-CN" altLang="en-US" sz="1600" b="0">
                <a:solidFill>
                  <a:schemeClr val="accent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。</a:t>
            </a:r>
            <a:endParaRPr lang="en-US" altLang="zh-CN" sz="1600" b="0" dirty="0">
              <a:solidFill>
                <a:schemeClr val="accent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862539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6969149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4837064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greenrobot</a:t>
            </a:r>
            <a:r>
              <a:rPr lang="zh-CN" altLang="en-US" dirty="0"/>
              <a:t>的</a:t>
            </a:r>
            <a:r>
              <a:rPr lang="en-US" altLang="zh-CN" dirty="0" err="1"/>
              <a:t>EventBus</a:t>
            </a:r>
            <a:r>
              <a:rPr lang="zh-CN" altLang="en-US" dirty="0"/>
              <a:t>（官方参考：</a:t>
            </a:r>
            <a:r>
              <a:rPr lang="en-US" altLang="zh-CN" dirty="0"/>
              <a:t>https://github.com/greenrobot/EventBus</a:t>
            </a:r>
            <a:r>
              <a:rPr lang="zh-CN" altLang="en-US" dirty="0"/>
              <a:t>）</a:t>
            </a:r>
            <a:endParaRPr lang="en-US" altLang="zh-CN" dirty="0"/>
          </a:p>
          <a:p>
            <a:r>
              <a:rPr lang="en-US" altLang="zh-CN" dirty="0" err="1"/>
              <a:t>RxBus</a:t>
            </a:r>
            <a:r>
              <a:rPr lang="zh-CN" altLang="en-US" dirty="0"/>
              <a:t>不是一个库，而是使用</a:t>
            </a:r>
            <a:r>
              <a:rPr lang="en-US" altLang="zh-CN" dirty="0" err="1"/>
              <a:t>RxJava</a:t>
            </a:r>
            <a:r>
              <a:rPr lang="zh-CN" altLang="en-US" dirty="0"/>
              <a:t>实现事件总线的一种思想</a:t>
            </a:r>
            <a:endParaRPr lang="en-US" altLang="zh-CN" dirty="0"/>
          </a:p>
          <a:p>
            <a:r>
              <a:rPr lang="en-US" altLang="zh-CN" dirty="0"/>
              <a:t>Otto</a:t>
            </a:r>
            <a:r>
              <a:rPr lang="zh-CN" altLang="en-US" dirty="0"/>
              <a:t>是 </a:t>
            </a:r>
            <a:r>
              <a:rPr lang="en-US" altLang="zh-CN" dirty="0"/>
              <a:t>Square</a:t>
            </a:r>
            <a:r>
              <a:rPr lang="zh-CN" altLang="en-US" dirty="0"/>
              <a:t>公司发布的一个发布</a:t>
            </a:r>
            <a:r>
              <a:rPr lang="en-US" altLang="zh-CN" dirty="0"/>
              <a:t>-</a:t>
            </a:r>
            <a:r>
              <a:rPr lang="zh-CN" altLang="en-US" dirty="0"/>
              <a:t>订阅模式框架，它基于</a:t>
            </a:r>
            <a:r>
              <a:rPr lang="en-US" altLang="zh-CN" dirty="0"/>
              <a:t>Google Guava </a:t>
            </a:r>
            <a:r>
              <a:rPr lang="zh-CN" altLang="en-US" dirty="0"/>
              <a:t>项目中的</a:t>
            </a:r>
            <a:r>
              <a:rPr lang="en-US" altLang="zh-CN" dirty="0"/>
              <a:t>event bus</a:t>
            </a:r>
            <a:r>
              <a:rPr lang="zh-CN" altLang="en-US" dirty="0"/>
              <a:t>模块开发，针对</a:t>
            </a:r>
            <a:r>
              <a:rPr lang="en-US" altLang="zh-CN" dirty="0"/>
              <a:t>Android</a:t>
            </a:r>
            <a:r>
              <a:rPr lang="zh-CN" altLang="en-US" dirty="0"/>
              <a:t>平台做了优化和加强。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RxJava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主要做异步、网络的数据处理，也是观察者的强大之处</a:t>
            </a:r>
            <a:endParaRPr lang="en-US" altLang="zh-CN" sz="16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6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EventBus</a:t>
            </a:r>
            <a:r>
              <a:rPr lang="zh-CN" altLang="en-US" sz="16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比较适合做组件间的通讯，主要用来传递消息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342278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172300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91312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42528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80689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3DDE23D-E1A6-4E23-893A-432587B374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71619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hlinkClick r:id="rId3"/>
              </a:rPr>
              <a:t>https://baijiahao.baidu.com/s?id=1609373471994487281&amp;wfr=spider&amp;for=pc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20256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lain"/>
            </a:pPr>
            <a:r>
              <a:rPr lang="en-US" altLang="zh-CN" baseline="0"/>
              <a:t>RecyclerView </a:t>
            </a:r>
            <a:r>
              <a:rPr lang="zh-CN" altLang="en-US" baseline="0"/>
              <a:t>一般作为列表控件 存在于界面中。他的很</a:t>
            </a:r>
            <a:r>
              <a:rPr lang="zh-CN" altLang="en-US" sz="16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诸多优异的性能   </a:t>
            </a:r>
            <a:r>
              <a:rPr lang="zh-CN" altLang="en-US" baseline="0"/>
              <a:t>比如  加载大量数据不发生卡顿，展示任意的界面需求和动画</a:t>
            </a:r>
            <a:endParaRPr lang="en-US" altLang="zh-CN" baseline="0"/>
          </a:p>
          <a:p>
            <a:pPr marL="342900" indent="-342900">
              <a:buAutoNum type="arabicPlain"/>
            </a:pPr>
            <a:r>
              <a:rPr lang="zh-CN" altLang="en-US" baseline="0"/>
              <a:t>那他是怎么做到的呢， 这一切都脱不开 这两个角色 一个是 回收池  一个是  适配器。</a:t>
            </a:r>
            <a:endParaRPr lang="en-US" altLang="zh-CN" baseline="0"/>
          </a:p>
          <a:p>
            <a:pPr marL="342900" indent="-342900">
              <a:buAutoNum type="arabicPlain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613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lain"/>
            </a:pPr>
            <a:r>
              <a:rPr lang="en-US" altLang="zh-CN" baseline="0"/>
              <a:t>RecyclerView </a:t>
            </a:r>
            <a:r>
              <a:rPr lang="zh-CN" altLang="en-US" baseline="0"/>
              <a:t>一般作为列表控件 存在于界面中。他的很</a:t>
            </a:r>
            <a:r>
              <a:rPr lang="zh-CN" altLang="en-US" sz="160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诸多优异的性能   </a:t>
            </a:r>
            <a:r>
              <a:rPr lang="zh-CN" altLang="en-US" baseline="0"/>
              <a:t>比如  加载大量数据不发生卡顿，展示任意的界面需求和动画</a:t>
            </a:r>
            <a:endParaRPr lang="en-US" altLang="zh-CN" baseline="0"/>
          </a:p>
          <a:p>
            <a:pPr marL="342900" indent="-342900">
              <a:buAutoNum type="arabicPlain"/>
            </a:pPr>
            <a:r>
              <a:rPr lang="zh-CN" altLang="en-US" baseline="0"/>
              <a:t>那他是怎么做到的呢， 这一切都脱不开 这两个角色 一个是 回收池  一个是  适配器。</a:t>
            </a:r>
            <a:endParaRPr lang="en-US" altLang="zh-CN" baseline="0"/>
          </a:p>
          <a:p>
            <a:pPr marL="342900" indent="-342900">
              <a:buAutoNum type="arabicPlain"/>
            </a:pP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4205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342900" indent="-342900">
              <a:buAutoNum type="arabicPlain"/>
            </a:pPr>
            <a:r>
              <a:rPr lang="zh-CN" altLang="en-US" baseline="0"/>
              <a:t>回收池不断使被移除去的</a:t>
            </a:r>
            <a:r>
              <a:rPr lang="en-US" altLang="zh-CN" baseline="0"/>
              <a:t>View </a:t>
            </a:r>
            <a:r>
              <a:rPr lang="zh-CN" altLang="en-US" baseline="0"/>
              <a:t>复用到界面中</a:t>
            </a:r>
            <a:endParaRPr lang="en-US" altLang="zh-CN" baseline="0"/>
          </a:p>
          <a:p>
            <a:pPr marL="342900" indent="-342900">
              <a:buAutoNum type="arabicPlain"/>
            </a:pPr>
            <a:r>
              <a:rPr lang="zh-CN" altLang="en-US" baseline="0"/>
              <a:t>适配器     将每一个</a:t>
            </a:r>
            <a:r>
              <a:rPr lang="en-US" altLang="zh-CN" baseline="0"/>
              <a:t>Item</a:t>
            </a:r>
            <a:r>
              <a:rPr lang="zh-CN" altLang="en-US" baseline="0"/>
              <a:t>的构建嫁给</a:t>
            </a:r>
            <a:r>
              <a:rPr lang="en-US" altLang="zh-CN" baseline="0"/>
              <a:t>Adapter</a:t>
            </a:r>
          </a:p>
          <a:p>
            <a:pPr marL="342900" indent="-342900">
              <a:buAutoNum type="arabicPlain"/>
            </a:pPr>
            <a:r>
              <a:rPr lang="zh-CN" altLang="en-US" baseline="0"/>
              <a:t>两者角色使</a:t>
            </a:r>
            <a:r>
              <a:rPr lang="en-US" altLang="zh-CN" baseline="0"/>
              <a:t>RecyclerView</a:t>
            </a:r>
            <a:r>
              <a:rPr lang="zh-CN" altLang="en-US" baseline="0"/>
              <a:t>有强大的功能</a:t>
            </a:r>
            <a:endParaRPr lang="en-US" altLang="zh-CN" baseline="0"/>
          </a:p>
          <a:p>
            <a:pPr marL="342900" indent="-342900">
              <a:buAutoNum type="arabicPlain"/>
            </a:pPr>
            <a:r>
              <a:rPr lang="en-US" altLang="zh-CN" baseline="0"/>
              <a:t>RecyclerView </a:t>
            </a:r>
            <a:r>
              <a:rPr lang="zh-CN" altLang="en-US" baseline="0"/>
              <a:t>此时就像一个指挥者</a:t>
            </a:r>
            <a:endParaRPr lang="en-US" altLang="zh-CN" baseline="0"/>
          </a:p>
        </p:txBody>
      </p:sp>
    </p:spTree>
    <p:extLst>
      <p:ext uri="{BB962C8B-B14F-4D97-AF65-F5344CB8AC3E}">
        <p14:creationId xmlns:p14="http://schemas.microsoft.com/office/powerpoint/2010/main" val="4653083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649282E3-8B8D-4B1F-84B1-46FA92F431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79924" y="2121058"/>
            <a:ext cx="17279541" cy="4512122"/>
          </a:xfrm>
        </p:spPr>
        <p:txBody>
          <a:bodyPr anchor="b"/>
          <a:lstStyle>
            <a:lvl1pPr algn="ctr">
              <a:defRPr sz="11338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="" xmlns:a16="http://schemas.microsoft.com/office/drawing/2014/main" id="{8D8608C2-ED2A-4C6A-AB89-F46CC8C997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79924" y="6807185"/>
            <a:ext cx="17279541" cy="3129084"/>
          </a:xfrm>
        </p:spPr>
        <p:txBody>
          <a:bodyPr/>
          <a:lstStyle>
            <a:lvl1pPr marL="0" indent="0" algn="ctr">
              <a:buNone/>
              <a:defRPr sz="4535"/>
            </a:lvl1pPr>
            <a:lvl2pPr marL="863971" indent="0" algn="ctr">
              <a:buNone/>
              <a:defRPr sz="3779"/>
            </a:lvl2pPr>
            <a:lvl3pPr marL="1727942" indent="0" algn="ctr">
              <a:buNone/>
              <a:defRPr sz="3401"/>
            </a:lvl3pPr>
            <a:lvl4pPr marL="2591913" indent="0" algn="ctr">
              <a:buNone/>
              <a:defRPr sz="3024"/>
            </a:lvl4pPr>
            <a:lvl5pPr marL="3455883" indent="0" algn="ctr">
              <a:buNone/>
              <a:defRPr sz="3024"/>
            </a:lvl5pPr>
            <a:lvl6pPr marL="4319854" indent="0" algn="ctr">
              <a:buNone/>
              <a:defRPr sz="3024"/>
            </a:lvl6pPr>
            <a:lvl7pPr marL="5183825" indent="0" algn="ctr">
              <a:buNone/>
              <a:defRPr sz="3024"/>
            </a:lvl7pPr>
            <a:lvl8pPr marL="6047796" indent="0" algn="ctr">
              <a:buNone/>
              <a:defRPr sz="3024"/>
            </a:lvl8pPr>
            <a:lvl9pPr marL="6911767" indent="0" algn="ctr">
              <a:buNone/>
              <a:defRPr sz="3024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591B1BE7-D128-4C61-B201-3867EF753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23376C00-A104-44DC-9EB5-3DCD8170C5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EFECE43-707A-439E-A27B-426A9A608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767552"/>
      </p:ext>
    </p:extLst>
  </p:cSld>
  <p:clrMapOvr>
    <a:masterClrMapping/>
  </p:clrMapOvr>
  <p:hf sldNum="0"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4826C720-706C-4EBD-A492-E3A7844D9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8C86093E-9668-4FF4-8E5F-172B604EF2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99CA1FC3-9C94-4F50-A644-E0FFD7AF6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7F256C60-BD93-4EBE-A077-8B12040137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44FF5A8-525D-428B-9A46-34F5DA9352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693782"/>
      </p:ext>
    </p:extLst>
  </p:cSld>
  <p:clrMapOvr>
    <a:masterClrMapping/>
  </p:clrMapOvr>
  <p:hf sldNum="0"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="" xmlns:a16="http://schemas.microsoft.com/office/drawing/2014/main" id="{5C3DA0C8-80A6-408C-9302-8C70D7B1C0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6487562" y="690018"/>
            <a:ext cx="4967868" cy="1098329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="" xmlns:a16="http://schemas.microsoft.com/office/drawing/2014/main" id="{02EDC558-6C06-4A6E-A7A9-955BE0470F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83958" y="690018"/>
            <a:ext cx="14615612" cy="1098329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D6D4AB11-9001-493C-AE64-B98D46ED2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4E83C42-6CAC-4E87-B5F3-3EB403F7B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890B83C1-2E73-4B31-9F61-4616310B1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5425917"/>
      </p:ext>
    </p:extLst>
  </p:cSld>
  <p:clrMapOvr>
    <a:masterClrMapping/>
  </p:clrMapOvr>
  <p:hf sldNum="0"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空白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 userDrawn="1"/>
        </p:nvGrpSpPr>
        <p:grpSpPr>
          <a:xfrm>
            <a:off x="13815185" y="12067752"/>
            <a:ext cx="8895440" cy="806509"/>
            <a:chOff x="13815185" y="12067752"/>
            <a:chExt cx="8895440" cy="806509"/>
          </a:xfrm>
        </p:grpSpPr>
        <p:grpSp>
          <p:nvGrpSpPr>
            <p:cNvPr id="2" name="组合 1">
              <a:extLst>
                <a:ext uri="{FF2B5EF4-FFF2-40B4-BE49-F238E27FC236}">
                  <a16:creationId xmlns="" xmlns:a16="http://schemas.microsoft.com/office/drawing/2014/main" id="{9BA6A0B2-7212-4940-B20B-F4D59FD12162}"/>
                </a:ext>
              </a:extLst>
            </p:cNvPr>
            <p:cNvGrpSpPr/>
            <p:nvPr userDrawn="1"/>
          </p:nvGrpSpPr>
          <p:grpSpPr>
            <a:xfrm>
              <a:off x="14759692" y="12228510"/>
              <a:ext cx="7950933" cy="475658"/>
              <a:chOff x="15969848" y="12230840"/>
              <a:chExt cx="6480820" cy="475658"/>
            </a:xfrm>
          </p:grpSpPr>
          <p:sp>
            <p:nvSpPr>
              <p:cNvPr id="6" name="文本框 5">
                <a:extLst>
                  <a:ext uri="{FF2B5EF4-FFF2-40B4-BE49-F238E27FC236}">
                    <a16:creationId xmlns="" xmlns:a16="http://schemas.microsoft.com/office/drawing/2014/main" id="{C1BD0C29-A1CB-432B-BD72-BD1C560C6B22}"/>
                  </a:ext>
                </a:extLst>
              </p:cNvPr>
              <p:cNvSpPr txBox="1"/>
              <p:nvPr userDrawn="1"/>
            </p:nvSpPr>
            <p:spPr>
              <a:xfrm>
                <a:off x="15969848" y="12244833"/>
                <a:ext cx="3417257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| </a:t>
                </a:r>
                <a:r>
                  <a:rPr lang="en-US" altLang="zh-CN" sz="2400" b="1" dirty="0" smtClean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android</a:t>
                </a:r>
                <a:r>
                  <a:rPr lang="zh-CN" altLang="en-US" sz="2400" b="1" dirty="0" smtClean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移动互联网高级开发</a:t>
                </a:r>
                <a:endParaRPr lang="en-US" sz="2400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8" name="文本框 7">
                <a:extLst>
                  <a:ext uri="{FF2B5EF4-FFF2-40B4-BE49-F238E27FC236}">
                    <a16:creationId xmlns="" xmlns:a16="http://schemas.microsoft.com/office/drawing/2014/main" id="{AA59E0D3-D086-4C73-A629-108E4B253682}"/>
                  </a:ext>
                </a:extLst>
              </p:cNvPr>
              <p:cNvSpPr txBox="1"/>
              <p:nvPr userDrawn="1"/>
            </p:nvSpPr>
            <p:spPr>
              <a:xfrm>
                <a:off x="19264890" y="12230840"/>
                <a:ext cx="318577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| </a:t>
                </a:r>
                <a:r>
                  <a:rPr lang="zh-CN" altLang="en-US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官方</a:t>
                </a:r>
                <a:r>
                  <a:rPr lang="zh-CN" altLang="en-US" sz="2400" b="1" dirty="0" smtClean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客服</a:t>
                </a:r>
                <a:r>
                  <a:rPr lang="en-US" altLang="zh-CN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QQ</a:t>
                </a:r>
                <a:r>
                  <a:rPr lang="zh-CN" altLang="en-US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：</a:t>
                </a:r>
                <a:r>
                  <a:rPr lang="en-US" altLang="zh-CN" sz="2400" b="1" dirty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 </a:t>
                </a:r>
                <a:r>
                  <a:rPr lang="en-US" altLang="zh-CN" sz="2400" b="1" dirty="0" smtClean="0">
                    <a:solidFill>
                      <a:srgbClr val="090A3C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1979846055</a:t>
                </a:r>
                <a:endParaRPr lang="en-US" sz="2400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pic>
          <p:nvPicPr>
            <p:cNvPr id="3" name="图片 2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15185" y="12067752"/>
              <a:ext cx="806509" cy="8065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05104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033483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33904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168287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15022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63314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列，左列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9909" y="519001"/>
            <a:ext cx="21599654" cy="1100967"/>
          </a:xfrm>
          <a:prstGeom prst="rect">
            <a:avLst/>
          </a:prstGeom>
        </p:spPr>
        <p:txBody>
          <a:bodyPr/>
          <a:lstStyle>
            <a:lvl1pPr>
              <a:defRPr sz="6000">
                <a:solidFill>
                  <a:srgbClr val="1577BA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1151974" y="12012001"/>
            <a:ext cx="5375876" cy="690000"/>
          </a:xfrm>
        </p:spPr>
        <p:txBody>
          <a:bodyPr/>
          <a:lstStyle/>
          <a:p>
            <a:fld id="{26BC682A-C05F-4C99-A8C4-40D51CBA4C0F}" type="datetime1">
              <a:rPr lang="zh-CN" altLang="en-US" smtClean="0"/>
              <a:t>2020/7/6 Monday</a:t>
            </a:fld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16511621" y="12012001"/>
            <a:ext cx="5375876" cy="690000"/>
          </a:xfrm>
        </p:spPr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6" name="文本占位符 2"/>
          <p:cNvSpPr>
            <a:spLocks noGrp="1"/>
          </p:cNvSpPr>
          <p:nvPr>
            <p:ph type="body" idx="1"/>
          </p:nvPr>
        </p:nvSpPr>
        <p:spPr>
          <a:xfrm>
            <a:off x="719908" y="1889969"/>
            <a:ext cx="10611832" cy="810005"/>
          </a:xfrm>
          <a:prstGeom prst="rect">
            <a:avLst/>
          </a:prstGeom>
        </p:spPr>
        <p:txBody>
          <a:bodyPr anchor="ctr" anchorCtr="0"/>
          <a:lstStyle>
            <a:lvl1pPr marL="0" indent="0">
              <a:buNone/>
              <a:defRPr sz="6045" b="1"/>
            </a:lvl1pPr>
            <a:lvl2pPr marL="1152511" indent="0">
              <a:buNone/>
              <a:defRPr sz="5040" b="1"/>
            </a:lvl2pPr>
            <a:lvl3pPr marL="2303751" indent="0">
              <a:buNone/>
              <a:defRPr sz="4535" b="1"/>
            </a:lvl3pPr>
            <a:lvl4pPr marL="3456263" indent="0">
              <a:buNone/>
              <a:defRPr sz="4035" b="1"/>
            </a:lvl4pPr>
            <a:lvl5pPr marL="4608138" indent="0">
              <a:buNone/>
              <a:defRPr sz="4035" b="1"/>
            </a:lvl5pPr>
            <a:lvl6pPr marL="5759379" indent="0">
              <a:buNone/>
              <a:defRPr sz="4035" b="1"/>
            </a:lvl6pPr>
            <a:lvl7pPr marL="6911890" indent="0">
              <a:buNone/>
              <a:defRPr sz="4035" b="1"/>
            </a:lvl7pPr>
            <a:lvl8pPr marL="8063130" indent="0">
              <a:buNone/>
              <a:defRPr sz="4035" b="1"/>
            </a:lvl8pPr>
            <a:lvl9pPr marL="9215642" indent="0">
              <a:buNone/>
              <a:defRPr sz="4035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7" name="内容占位符 3"/>
          <p:cNvSpPr>
            <a:spLocks noGrp="1"/>
          </p:cNvSpPr>
          <p:nvPr>
            <p:ph sz="half" idx="2"/>
          </p:nvPr>
        </p:nvSpPr>
        <p:spPr>
          <a:xfrm>
            <a:off x="719908" y="2969977"/>
            <a:ext cx="10611832" cy="8607024"/>
          </a:xfrm>
          <a:prstGeom prst="rect">
            <a:avLst/>
          </a:prstGeom>
        </p:spPr>
        <p:txBody>
          <a:bodyPr/>
          <a:lstStyle>
            <a:lvl1pPr>
              <a:defRPr sz="5040"/>
            </a:lvl1pPr>
            <a:lvl2pPr>
              <a:defRPr sz="4535"/>
            </a:lvl2pPr>
            <a:lvl3pPr>
              <a:defRPr sz="4535"/>
            </a:lvl3pPr>
            <a:lvl4pPr>
              <a:defRPr sz="4535"/>
            </a:lvl4pPr>
            <a:lvl5pPr>
              <a:defRPr sz="4535"/>
            </a:lvl5pPr>
            <a:lvl6pPr>
              <a:defRPr sz="4035"/>
            </a:lvl6pPr>
            <a:lvl7pPr>
              <a:defRPr sz="4035"/>
            </a:lvl7pPr>
            <a:lvl8pPr>
              <a:defRPr sz="4035"/>
            </a:lvl8pPr>
            <a:lvl9pPr>
              <a:defRPr sz="4035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8" name="文本占位符 2"/>
          <p:cNvSpPr>
            <a:spLocks noGrp="1"/>
          </p:cNvSpPr>
          <p:nvPr>
            <p:ph type="body" idx="13" hasCustomPrompt="1"/>
          </p:nvPr>
        </p:nvSpPr>
        <p:spPr>
          <a:xfrm>
            <a:off x="11699733" y="1889968"/>
            <a:ext cx="10619831" cy="9720068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marL="0" marR="0" indent="0" algn="l" defTabSz="1218550" rtl="0" eaLnBrk="1" fontAlgn="auto" latinLnBrk="0" hangingPunct="1">
              <a:lnSpc>
                <a:spcPct val="100000"/>
              </a:lnSpc>
              <a:spcBef>
                <a:spcPts val="245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4535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1152511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2pPr>
            <a:lvl3pPr marL="2303751" indent="0">
              <a:buNone/>
              <a:defRPr sz="4035">
                <a:solidFill>
                  <a:schemeClr val="tx1">
                    <a:tint val="75000"/>
                  </a:schemeClr>
                </a:solidFill>
              </a:defRPr>
            </a:lvl3pPr>
            <a:lvl4pPr marL="3456263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4pPr>
            <a:lvl5pPr marL="4608138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5pPr>
            <a:lvl6pPr marL="5759379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6pPr>
            <a:lvl7pPr marL="6911890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7pPr>
            <a:lvl8pPr marL="8063130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8pPr>
            <a:lvl9pPr marL="9215642" indent="0">
              <a:buNone/>
              <a:defRPr sz="352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单击此处编辑文本样式</a:t>
            </a:r>
          </a:p>
        </p:txBody>
      </p:sp>
      <p:sp>
        <p:nvSpPr>
          <p:cNvPr id="10" name="矩形 9"/>
          <p:cNvSpPr/>
          <p:nvPr userDrawn="1"/>
        </p:nvSpPr>
        <p:spPr>
          <a:xfrm>
            <a:off x="1" y="539959"/>
            <a:ext cx="719907" cy="108000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35"/>
          </a:p>
        </p:txBody>
      </p:sp>
    </p:spTree>
    <p:extLst>
      <p:ext uri="{BB962C8B-B14F-4D97-AF65-F5344CB8AC3E}">
        <p14:creationId xmlns:p14="http://schemas.microsoft.com/office/powerpoint/2010/main" val="3235876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正文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/>
        </p:nvSpPr>
        <p:spPr>
          <a:xfrm>
            <a:off x="1" y="539959"/>
            <a:ext cx="719907" cy="10800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33"/>
          </a:p>
        </p:txBody>
      </p:sp>
      <p:sp>
        <p:nvSpPr>
          <p:cNvPr id="2" name="矩形 1"/>
          <p:cNvSpPr/>
          <p:nvPr userDrawn="1"/>
        </p:nvSpPr>
        <p:spPr>
          <a:xfrm>
            <a:off x="1" y="539959"/>
            <a:ext cx="719907" cy="1080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33"/>
          </a:p>
        </p:txBody>
      </p:sp>
      <p:sp>
        <p:nvSpPr>
          <p:cNvPr id="11" name="标题占位符 1">
            <a:extLst>
              <a:ext uri="{FF2B5EF4-FFF2-40B4-BE49-F238E27FC236}">
                <a16:creationId xmlns:a16="http://schemas.microsoft.com/office/drawing/2014/main" xmlns="" id="{EA6C54D6-C8C8-4305-995F-2B10D81B93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909" y="519001"/>
            <a:ext cx="21599654" cy="110096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 sz="600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xmlns="" id="{254BFB98-6F16-4CDF-94E8-7100808EE336}"/>
              </a:ext>
            </a:extLst>
          </p:cNvPr>
          <p:cNvGrpSpPr/>
          <p:nvPr userDrawn="1"/>
        </p:nvGrpSpPr>
        <p:grpSpPr>
          <a:xfrm>
            <a:off x="12914696" y="12240176"/>
            <a:ext cx="10391541" cy="536509"/>
            <a:chOff x="14309694" y="12240174"/>
            <a:chExt cx="8470163" cy="536509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1AED8D33-1B9A-448F-A153-4901393B76A2}"/>
                </a:ext>
              </a:extLst>
            </p:cNvPr>
            <p:cNvSpPr txBox="1"/>
            <p:nvPr userDrawn="1"/>
          </p:nvSpPr>
          <p:spPr>
            <a:xfrm>
              <a:off x="16443027" y="12240175"/>
              <a:ext cx="27650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| Android</a:t>
              </a:r>
              <a:r>
                <a:rPr lang="zh-CN" altLang="en-US" sz="2400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架构师课程</a:t>
              </a:r>
              <a:endParaRPr lang="en-US" sz="2400" dirty="0">
                <a:solidFill>
                  <a:srgbClr val="090A3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  <p:pic>
          <p:nvPicPr>
            <p:cNvPr id="15" name="图片 14">
              <a:extLst>
                <a:ext uri="{FF2B5EF4-FFF2-40B4-BE49-F238E27FC236}">
                  <a16:creationId xmlns:a16="http://schemas.microsoft.com/office/drawing/2014/main" xmlns="" id="{1A881508-F3EC-4989-98CF-A1975DB5D00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309694" y="12243350"/>
              <a:ext cx="2133333" cy="533333"/>
            </a:xfrm>
            <a:prstGeom prst="rect">
              <a:avLst/>
            </a:prstGeom>
          </p:spPr>
        </p:pic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xmlns="" id="{9562E72A-0F76-411F-BEDD-F93D0DEDF82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617521" y="12241039"/>
              <a:ext cx="1843200" cy="460800"/>
            </a:xfrm>
            <a:prstGeom prst="rect">
              <a:avLst/>
            </a:prstGeom>
          </p:spPr>
        </p:pic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xmlns="" id="{8B477891-04CD-4A40-ACDF-2A4F3D8BCAA3}"/>
                </a:ext>
              </a:extLst>
            </p:cNvPr>
            <p:cNvSpPr txBox="1"/>
            <p:nvPr userDrawn="1"/>
          </p:nvSpPr>
          <p:spPr>
            <a:xfrm>
              <a:off x="18944694" y="12240174"/>
              <a:ext cx="383516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| </a:t>
              </a:r>
              <a:r>
                <a:rPr lang="zh-CN" altLang="en-US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官方客服</a:t>
              </a:r>
              <a:r>
                <a:rPr lang="en-US" altLang="zh-CN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QQ</a:t>
              </a:r>
              <a:r>
                <a:rPr lang="zh-CN" altLang="en-US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：</a:t>
              </a:r>
              <a:r>
                <a:rPr lang="en-US" altLang="zh-CN" sz="2400" b="1" dirty="0">
                  <a:solidFill>
                    <a:srgbClr val="090A3C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 708875071</a:t>
              </a:r>
              <a:endParaRPr lang="en-US" sz="2400" dirty="0">
                <a:solidFill>
                  <a:srgbClr val="090A3C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62000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EB5593B8-22E2-46F9-91A6-F313B203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B5554BED-F445-4F0E-9891-BC3CE9C04D2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AA24DFD-E769-4DCE-BA8F-B26DA0982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B15AD33A-AD5E-4623-B0D2-824106B43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04B2FBED-DC87-44FE-B2C7-60CFDB3E53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705722"/>
      </p:ext>
    </p:extLst>
  </p:cSld>
  <p:clrMapOvr>
    <a:masterClrMapping/>
  </p:clrMapOvr>
  <p:hf sldNum="0" hd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26ACD073-5CB6-421F-90FF-73B57945A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1958" y="3231089"/>
            <a:ext cx="19871472" cy="5391145"/>
          </a:xfrm>
        </p:spPr>
        <p:txBody>
          <a:bodyPr anchor="b"/>
          <a:lstStyle>
            <a:lvl1pPr>
              <a:defRPr sz="11338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2266875B-E1A3-4C2A-BE3C-AADFC7AD74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71958" y="8673236"/>
            <a:ext cx="19871472" cy="2835076"/>
          </a:xfrm>
        </p:spPr>
        <p:txBody>
          <a:bodyPr/>
          <a:lstStyle>
            <a:lvl1pPr marL="0" indent="0">
              <a:buNone/>
              <a:defRPr sz="4535">
                <a:solidFill>
                  <a:schemeClr val="tx1">
                    <a:tint val="75000"/>
                  </a:schemeClr>
                </a:solidFill>
              </a:defRPr>
            </a:lvl1pPr>
            <a:lvl2pPr marL="863971" indent="0">
              <a:buNone/>
              <a:defRPr sz="3779">
                <a:solidFill>
                  <a:schemeClr val="tx1">
                    <a:tint val="75000"/>
                  </a:schemeClr>
                </a:solidFill>
              </a:defRPr>
            </a:lvl2pPr>
            <a:lvl3pPr marL="1727942" indent="0">
              <a:buNone/>
              <a:defRPr sz="3401">
                <a:solidFill>
                  <a:schemeClr val="tx1">
                    <a:tint val="75000"/>
                  </a:schemeClr>
                </a:solidFill>
              </a:defRPr>
            </a:lvl3pPr>
            <a:lvl4pPr marL="2591913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4pPr>
            <a:lvl5pPr marL="3455883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5pPr>
            <a:lvl6pPr marL="4319854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6pPr>
            <a:lvl7pPr marL="5183825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7pPr>
            <a:lvl8pPr marL="6047796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8pPr>
            <a:lvl9pPr marL="6911767" indent="0">
              <a:buNone/>
              <a:defRPr sz="302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00DDD003-20AD-47C5-B54D-1C682F1F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E64A3E55-3CD2-42CD-A501-15AC6AA37E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10722275-D3FC-4596-9770-D08573D68A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570436"/>
      </p:ext>
    </p:extLst>
  </p:cSld>
  <p:clrMapOvr>
    <a:masterClrMapping/>
  </p:clrMapOvr>
  <p:hf sldNum="0"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01698859-49B0-4B7F-869E-032F79FBA1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D577CB95-0C20-4B37-9414-CFB3785954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3958" y="3450093"/>
            <a:ext cx="9791740" cy="82232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68682EB9-268D-4B57-BD9A-3D61C88ECE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663690" y="3450093"/>
            <a:ext cx="9791740" cy="8223223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1ACC0AAD-2071-4B38-AA7D-1FBE7E149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0E74A773-31D7-4D75-A372-1C064CD94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84CBEE25-D204-4471-9438-961B0B57C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571392"/>
      </p:ext>
    </p:extLst>
  </p:cSld>
  <p:clrMapOvr>
    <a:masterClrMapping/>
  </p:clrMapOvr>
  <p:hf sldNum="0"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AEE5502C-3B0C-4B02-A414-81DF1905A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959" y="690019"/>
            <a:ext cx="19871472" cy="250506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BDF04704-7C32-4246-AC18-8CDD9BF6DF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6960" y="3177087"/>
            <a:ext cx="9746740" cy="1557041"/>
          </a:xfrm>
        </p:spPr>
        <p:txBody>
          <a:bodyPr anchor="b"/>
          <a:lstStyle>
            <a:lvl1pPr marL="0" indent="0">
              <a:buNone/>
              <a:defRPr sz="4535" b="1"/>
            </a:lvl1pPr>
            <a:lvl2pPr marL="863971" indent="0">
              <a:buNone/>
              <a:defRPr sz="3779" b="1"/>
            </a:lvl2pPr>
            <a:lvl3pPr marL="1727942" indent="0">
              <a:buNone/>
              <a:defRPr sz="3401" b="1"/>
            </a:lvl3pPr>
            <a:lvl4pPr marL="2591913" indent="0">
              <a:buNone/>
              <a:defRPr sz="3024" b="1"/>
            </a:lvl4pPr>
            <a:lvl5pPr marL="3455883" indent="0">
              <a:buNone/>
              <a:defRPr sz="3024" b="1"/>
            </a:lvl5pPr>
            <a:lvl6pPr marL="4319854" indent="0">
              <a:buNone/>
              <a:defRPr sz="3024" b="1"/>
            </a:lvl6pPr>
            <a:lvl7pPr marL="5183825" indent="0">
              <a:buNone/>
              <a:defRPr sz="3024" b="1"/>
            </a:lvl7pPr>
            <a:lvl8pPr marL="6047796" indent="0">
              <a:buNone/>
              <a:defRPr sz="3024" b="1"/>
            </a:lvl8pPr>
            <a:lvl9pPr marL="6911767" indent="0">
              <a:buNone/>
              <a:defRPr sz="3024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="" xmlns:a16="http://schemas.microsoft.com/office/drawing/2014/main" id="{E1BB3DEA-BFC9-4231-BFBE-80499F2466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86960" y="4734128"/>
            <a:ext cx="9746740" cy="69631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="" xmlns:a16="http://schemas.microsoft.com/office/drawing/2014/main" id="{C4E6BD28-5582-43AE-AB67-34F9DFDF888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1663690" y="3177087"/>
            <a:ext cx="9794741" cy="1557041"/>
          </a:xfrm>
        </p:spPr>
        <p:txBody>
          <a:bodyPr anchor="b"/>
          <a:lstStyle>
            <a:lvl1pPr marL="0" indent="0">
              <a:buNone/>
              <a:defRPr sz="4535" b="1"/>
            </a:lvl1pPr>
            <a:lvl2pPr marL="863971" indent="0">
              <a:buNone/>
              <a:defRPr sz="3779" b="1"/>
            </a:lvl2pPr>
            <a:lvl3pPr marL="1727942" indent="0">
              <a:buNone/>
              <a:defRPr sz="3401" b="1"/>
            </a:lvl3pPr>
            <a:lvl4pPr marL="2591913" indent="0">
              <a:buNone/>
              <a:defRPr sz="3024" b="1"/>
            </a:lvl4pPr>
            <a:lvl5pPr marL="3455883" indent="0">
              <a:buNone/>
              <a:defRPr sz="3024" b="1"/>
            </a:lvl5pPr>
            <a:lvl6pPr marL="4319854" indent="0">
              <a:buNone/>
              <a:defRPr sz="3024" b="1"/>
            </a:lvl6pPr>
            <a:lvl7pPr marL="5183825" indent="0">
              <a:buNone/>
              <a:defRPr sz="3024" b="1"/>
            </a:lvl7pPr>
            <a:lvl8pPr marL="6047796" indent="0">
              <a:buNone/>
              <a:defRPr sz="3024" b="1"/>
            </a:lvl8pPr>
            <a:lvl9pPr marL="6911767" indent="0">
              <a:buNone/>
              <a:defRPr sz="3024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="" xmlns:a16="http://schemas.microsoft.com/office/drawing/2014/main" id="{2B281AAB-BCF6-4291-8D7E-269AFF698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1663690" y="4734128"/>
            <a:ext cx="9794741" cy="6963189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="" xmlns:a16="http://schemas.microsoft.com/office/drawing/2014/main" id="{EFC1F4C6-ACD2-431A-BEA9-029F7D547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="" xmlns:a16="http://schemas.microsoft.com/office/drawing/2014/main" id="{C5CC6F6B-08B8-4D46-B033-7C43DF4D4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="" xmlns:a16="http://schemas.microsoft.com/office/drawing/2014/main" id="{3B5ED0D3-8140-474A-947D-5BC47A342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527947"/>
      </p:ext>
    </p:extLst>
  </p:cSld>
  <p:clrMapOvr>
    <a:masterClrMapping/>
  </p:clrMapOvr>
  <p:hf sldNum="0"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3E74FC1-9D17-4335-8A63-F3D799BF5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="" xmlns:a16="http://schemas.microsoft.com/office/drawing/2014/main" id="{8ED7DFC0-A498-48BE-9043-E9B9DB5CA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="" xmlns:a16="http://schemas.microsoft.com/office/drawing/2014/main" id="{7DCAC06C-48CB-4A7B-9023-AB77F499C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="" xmlns:a16="http://schemas.microsoft.com/office/drawing/2014/main" id="{168FCC90-490C-4729-8D6A-72FE62CD3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  <p:sp>
        <p:nvSpPr>
          <p:cNvPr id="6" name="矩形 5">
            <a:extLst>
              <a:ext uri="{FF2B5EF4-FFF2-40B4-BE49-F238E27FC236}">
                <a16:creationId xmlns="" xmlns:a16="http://schemas.microsoft.com/office/drawing/2014/main" id="{440B7B46-19A4-418B-868F-CF0AE3E3B52D}"/>
              </a:ext>
            </a:extLst>
          </p:cNvPr>
          <p:cNvSpPr/>
          <p:nvPr userDrawn="1"/>
        </p:nvSpPr>
        <p:spPr>
          <a:xfrm>
            <a:off x="1" y="539959"/>
            <a:ext cx="719907" cy="1080008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33"/>
          </a:p>
        </p:txBody>
      </p:sp>
    </p:spTree>
    <p:extLst>
      <p:ext uri="{BB962C8B-B14F-4D97-AF65-F5344CB8AC3E}">
        <p14:creationId xmlns:p14="http://schemas.microsoft.com/office/powerpoint/2010/main" val="3235285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="" xmlns:a16="http://schemas.microsoft.com/office/drawing/2014/main" id="{CCCE6601-4BCE-4FD4-96B8-F48FD1753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="" xmlns:a16="http://schemas.microsoft.com/office/drawing/2014/main" id="{CB55EDDF-5AC2-43CC-B9FE-7C3027548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="" xmlns:a16="http://schemas.microsoft.com/office/drawing/2014/main" id="{D9B0BA2A-93D5-4242-BABF-F51590BE0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8848140"/>
      </p:ext>
    </p:extLst>
  </p:cSld>
  <p:clrMapOvr>
    <a:masterClrMapping/>
  </p:clrMapOvr>
  <p:hf sldNum="0"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F4BDD72A-7666-49A9-A019-DCEECA8760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960" y="864023"/>
            <a:ext cx="7430802" cy="3024082"/>
          </a:xfrm>
        </p:spPr>
        <p:txBody>
          <a:bodyPr anchor="b"/>
          <a:lstStyle>
            <a:lvl1pPr>
              <a:defRPr sz="6047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="" xmlns:a16="http://schemas.microsoft.com/office/drawing/2014/main" id="{949F0111-5005-41FE-977E-174BF4C9B9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794741" y="1866051"/>
            <a:ext cx="11663690" cy="9210249"/>
          </a:xfrm>
        </p:spPr>
        <p:txBody>
          <a:bodyPr/>
          <a:lstStyle>
            <a:lvl1pPr>
              <a:defRPr sz="6047"/>
            </a:lvl1pPr>
            <a:lvl2pPr>
              <a:defRPr sz="5291"/>
            </a:lvl2pPr>
            <a:lvl3pPr>
              <a:defRPr sz="4535"/>
            </a:lvl3pPr>
            <a:lvl4pPr>
              <a:defRPr sz="3779"/>
            </a:lvl4pPr>
            <a:lvl5pPr>
              <a:defRPr sz="3779"/>
            </a:lvl5pPr>
            <a:lvl6pPr>
              <a:defRPr sz="3779"/>
            </a:lvl6pPr>
            <a:lvl7pPr>
              <a:defRPr sz="3779"/>
            </a:lvl7pPr>
            <a:lvl8pPr>
              <a:defRPr sz="3779"/>
            </a:lvl8pPr>
            <a:lvl9pPr>
              <a:defRPr sz="3779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1D415857-2CA1-4655-8977-C2302B7DAF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6960" y="3888105"/>
            <a:ext cx="7430802" cy="7203195"/>
          </a:xfrm>
        </p:spPr>
        <p:txBody>
          <a:bodyPr/>
          <a:lstStyle>
            <a:lvl1pPr marL="0" indent="0">
              <a:buNone/>
              <a:defRPr sz="3024"/>
            </a:lvl1pPr>
            <a:lvl2pPr marL="863971" indent="0">
              <a:buNone/>
              <a:defRPr sz="2646"/>
            </a:lvl2pPr>
            <a:lvl3pPr marL="1727942" indent="0">
              <a:buNone/>
              <a:defRPr sz="2268"/>
            </a:lvl3pPr>
            <a:lvl4pPr marL="2591913" indent="0">
              <a:buNone/>
              <a:defRPr sz="1890"/>
            </a:lvl4pPr>
            <a:lvl5pPr marL="3455883" indent="0">
              <a:buNone/>
              <a:defRPr sz="1890"/>
            </a:lvl5pPr>
            <a:lvl6pPr marL="4319854" indent="0">
              <a:buNone/>
              <a:defRPr sz="1890"/>
            </a:lvl6pPr>
            <a:lvl7pPr marL="5183825" indent="0">
              <a:buNone/>
              <a:defRPr sz="1890"/>
            </a:lvl7pPr>
            <a:lvl8pPr marL="6047796" indent="0">
              <a:buNone/>
              <a:defRPr sz="1890"/>
            </a:lvl8pPr>
            <a:lvl9pPr marL="6911767" indent="0">
              <a:buNone/>
              <a:defRPr sz="189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F2EF10C8-2A42-4A49-AA6D-7227F4C1EA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FB60FFEB-B3FB-4500-A47E-89686716E6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4B3CB5BE-70CA-4DFA-87B4-6848EB2A9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704684"/>
      </p:ext>
    </p:extLst>
  </p:cSld>
  <p:clrMapOvr>
    <a:masterClrMapping/>
  </p:clrMapOvr>
  <p:hf sldNum="0"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="" xmlns:a16="http://schemas.microsoft.com/office/drawing/2014/main" id="{935D32AE-5CD1-4370-B86F-075669EA4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6960" y="864023"/>
            <a:ext cx="7430802" cy="3024082"/>
          </a:xfrm>
        </p:spPr>
        <p:txBody>
          <a:bodyPr anchor="b"/>
          <a:lstStyle>
            <a:lvl1pPr>
              <a:defRPr sz="6047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="" xmlns:a16="http://schemas.microsoft.com/office/drawing/2014/main" id="{D65391CF-B324-4F3C-B0BE-265226F4CB9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9794741" y="1866051"/>
            <a:ext cx="11663690" cy="9210249"/>
          </a:xfrm>
        </p:spPr>
        <p:txBody>
          <a:bodyPr/>
          <a:lstStyle>
            <a:lvl1pPr marL="0" indent="0">
              <a:buNone/>
              <a:defRPr sz="6047"/>
            </a:lvl1pPr>
            <a:lvl2pPr marL="863971" indent="0">
              <a:buNone/>
              <a:defRPr sz="5291"/>
            </a:lvl2pPr>
            <a:lvl3pPr marL="1727942" indent="0">
              <a:buNone/>
              <a:defRPr sz="4535"/>
            </a:lvl3pPr>
            <a:lvl4pPr marL="2591913" indent="0">
              <a:buNone/>
              <a:defRPr sz="3779"/>
            </a:lvl4pPr>
            <a:lvl5pPr marL="3455883" indent="0">
              <a:buNone/>
              <a:defRPr sz="3779"/>
            </a:lvl5pPr>
            <a:lvl6pPr marL="4319854" indent="0">
              <a:buNone/>
              <a:defRPr sz="3779"/>
            </a:lvl6pPr>
            <a:lvl7pPr marL="5183825" indent="0">
              <a:buNone/>
              <a:defRPr sz="3779"/>
            </a:lvl7pPr>
            <a:lvl8pPr marL="6047796" indent="0">
              <a:buNone/>
              <a:defRPr sz="3779"/>
            </a:lvl8pPr>
            <a:lvl9pPr marL="6911767" indent="0">
              <a:buNone/>
              <a:defRPr sz="3779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="" xmlns:a16="http://schemas.microsoft.com/office/drawing/2014/main" id="{26A6D082-052D-40EE-B78C-68C0C43570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86960" y="3888105"/>
            <a:ext cx="7430802" cy="7203195"/>
          </a:xfrm>
        </p:spPr>
        <p:txBody>
          <a:bodyPr/>
          <a:lstStyle>
            <a:lvl1pPr marL="0" indent="0">
              <a:buNone/>
              <a:defRPr sz="3024"/>
            </a:lvl1pPr>
            <a:lvl2pPr marL="863971" indent="0">
              <a:buNone/>
              <a:defRPr sz="2646"/>
            </a:lvl2pPr>
            <a:lvl3pPr marL="1727942" indent="0">
              <a:buNone/>
              <a:defRPr sz="2268"/>
            </a:lvl3pPr>
            <a:lvl4pPr marL="2591913" indent="0">
              <a:buNone/>
              <a:defRPr sz="1890"/>
            </a:lvl4pPr>
            <a:lvl5pPr marL="3455883" indent="0">
              <a:buNone/>
              <a:defRPr sz="1890"/>
            </a:lvl5pPr>
            <a:lvl6pPr marL="4319854" indent="0">
              <a:buNone/>
              <a:defRPr sz="1890"/>
            </a:lvl6pPr>
            <a:lvl7pPr marL="5183825" indent="0">
              <a:buNone/>
              <a:defRPr sz="1890"/>
            </a:lvl7pPr>
            <a:lvl8pPr marL="6047796" indent="0">
              <a:buNone/>
              <a:defRPr sz="1890"/>
            </a:lvl8pPr>
            <a:lvl9pPr marL="6911767" indent="0">
              <a:buNone/>
              <a:defRPr sz="189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="" xmlns:a16="http://schemas.microsoft.com/office/drawing/2014/main" id="{BB13C8BF-75CB-4319-ACE4-7D77AD299C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="" xmlns:a16="http://schemas.microsoft.com/office/drawing/2014/main" id="{1B63A3AF-9AFF-4D55-8C2B-32FB8FDE6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="" xmlns:a16="http://schemas.microsoft.com/office/drawing/2014/main" id="{777B6167-A360-4368-BEA0-23F5DDA01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534623"/>
      </p:ext>
    </p:extLst>
  </p:cSld>
  <p:clrMapOvr>
    <a:masterClrMapping/>
  </p:clrMapOvr>
  <p:hf sldNum="0"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="" xmlns:a16="http://schemas.microsoft.com/office/drawing/2014/main" id="{BC0F57BF-37FB-4CB6-903B-464CA7EB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3958" y="690019"/>
            <a:ext cx="19871472" cy="250506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="" xmlns:a16="http://schemas.microsoft.com/office/drawing/2014/main" id="{7431A91A-5BFA-4DF1-8581-DC86148A15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83958" y="3450093"/>
            <a:ext cx="19871472" cy="82232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="" xmlns:a16="http://schemas.microsoft.com/office/drawing/2014/main" id="{3894281D-B287-407A-9369-7378652F3F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583958" y="12012325"/>
            <a:ext cx="5183862" cy="690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2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2C84F8-6015-41F6-B7C9-6E32EB8C5074}" type="datetimeFigureOut">
              <a:rPr lang="en-US" smtClean="0"/>
              <a:t>7/6/2020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="" xmlns:a16="http://schemas.microsoft.com/office/drawing/2014/main" id="{4717A8E9-48DA-4B1F-8856-7C50D36813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631798" y="12012325"/>
            <a:ext cx="7775793" cy="690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2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="" xmlns:a16="http://schemas.microsoft.com/office/drawing/2014/main" id="{C313D997-5809-42E4-9558-8E9B47FB5E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6271568" y="12012325"/>
            <a:ext cx="5183862" cy="69001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6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623484-B154-4550-BE4F-07484FF64C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02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5" r:id="rId3"/>
    <p:sldLayoutId id="2147483656" r:id="rId4"/>
    <p:sldLayoutId id="2147483657" r:id="rId5"/>
    <p:sldLayoutId id="2147483658" r:id="rId6"/>
    <p:sldLayoutId id="2147483659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  <p:sldLayoutId id="2147483668" r:id="rId14"/>
    <p:sldLayoutId id="2147483669" r:id="rId15"/>
    <p:sldLayoutId id="2147483670" r:id="rId16"/>
    <p:sldLayoutId id="2147483681" r:id="rId17"/>
    <p:sldLayoutId id="2147483682" r:id="rId18"/>
    <p:sldLayoutId id="2147483683" r:id="rId19"/>
  </p:sldLayoutIdLst>
  <p:hf sldNum="0" hdr="0" dt="0"/>
  <p:txStyles>
    <p:titleStyle>
      <a:lvl1pPr algn="l" defTabSz="1727942" rtl="0" eaLnBrk="1" latinLnBrk="0" hangingPunct="1">
        <a:lnSpc>
          <a:spcPct val="90000"/>
        </a:lnSpc>
        <a:spcBef>
          <a:spcPct val="0"/>
        </a:spcBef>
        <a:buNone/>
        <a:defRPr sz="831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1985" indent="-431985" algn="l" defTabSz="1727942" rtl="0" eaLnBrk="1" latinLnBrk="0" hangingPunct="1">
        <a:lnSpc>
          <a:spcPct val="90000"/>
        </a:lnSpc>
        <a:spcBef>
          <a:spcPts val="1890"/>
        </a:spcBef>
        <a:buFont typeface="Arial" panose="020B0604020202020204" pitchFamily="34" charset="0"/>
        <a:buChar char="•"/>
        <a:defRPr sz="5291" kern="1200">
          <a:solidFill>
            <a:schemeClr val="tx1"/>
          </a:solidFill>
          <a:latin typeface="+mn-lt"/>
          <a:ea typeface="+mn-ea"/>
          <a:cs typeface="+mn-cs"/>
        </a:defRPr>
      </a:lvl1pPr>
      <a:lvl2pPr marL="1295956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4535" kern="1200">
          <a:solidFill>
            <a:schemeClr val="tx1"/>
          </a:solidFill>
          <a:latin typeface="+mn-lt"/>
          <a:ea typeface="+mn-ea"/>
          <a:cs typeface="+mn-cs"/>
        </a:defRPr>
      </a:lvl2pPr>
      <a:lvl3pPr marL="2159927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779" kern="1200">
          <a:solidFill>
            <a:schemeClr val="tx1"/>
          </a:solidFill>
          <a:latin typeface="+mn-lt"/>
          <a:ea typeface="+mn-ea"/>
          <a:cs typeface="+mn-cs"/>
        </a:defRPr>
      </a:lvl3pPr>
      <a:lvl4pPr marL="3023898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4pPr>
      <a:lvl5pPr marL="3887869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5pPr>
      <a:lvl6pPr marL="4751840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6pPr>
      <a:lvl7pPr marL="5615810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7pPr>
      <a:lvl8pPr marL="6479781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8pPr>
      <a:lvl9pPr marL="7343752" indent="-431985" algn="l" defTabSz="1727942" rtl="0" eaLnBrk="1" latinLnBrk="0" hangingPunct="1">
        <a:lnSpc>
          <a:spcPct val="90000"/>
        </a:lnSpc>
        <a:spcBef>
          <a:spcPts val="945"/>
        </a:spcBef>
        <a:buFont typeface="Arial" panose="020B0604020202020204" pitchFamily="34" charset="0"/>
        <a:buChar char="•"/>
        <a:defRPr sz="340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1pPr>
      <a:lvl2pPr marL="863971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2pPr>
      <a:lvl3pPr marL="1727942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3pPr>
      <a:lvl4pPr marL="2591913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4pPr>
      <a:lvl5pPr marL="3455883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5pPr>
      <a:lvl6pPr marL="4319854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6pPr>
      <a:lvl7pPr marL="5183825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7pPr>
      <a:lvl8pPr marL="6047796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8pPr>
      <a:lvl9pPr marL="6911767" algn="l" defTabSz="1727942" rtl="0" eaLnBrk="1" latinLnBrk="0" hangingPunct="1">
        <a:defRPr sz="340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microsoft.com/office/2007/relationships/media" Target="../media/media1.mp3"/><Relationship Id="rId7" Type="http://schemas.openxmlformats.org/officeDocument/2006/relationships/image" Target="../media/image9.png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5.xml"/><Relationship Id="rId4" Type="http://schemas.openxmlformats.org/officeDocument/2006/relationships/audio" Target="../media/media1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tags" Target="../tags/tag5.xml"/><Relationship Id="rId6" Type="http://schemas.openxmlformats.org/officeDocument/2006/relationships/notesSlide" Target="../notesSlides/notesSlide5.xml"/><Relationship Id="rId5" Type="http://schemas.openxmlformats.org/officeDocument/2006/relationships/slideLayout" Target="../slideLayouts/slideLayout16.xml"/><Relationship Id="rId4" Type="http://schemas.openxmlformats.org/officeDocument/2006/relationships/tags" Target="../tags/tag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9.xml"/><Relationship Id="rId5" Type="http://schemas.openxmlformats.org/officeDocument/2006/relationships/image" Target="../media/image12.jp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流程图: 过程 15"/>
          <p:cNvSpPr/>
          <p:nvPr/>
        </p:nvSpPr>
        <p:spPr>
          <a:xfrm>
            <a:off x="0" y="10260439"/>
            <a:ext cx="23039469" cy="2699911"/>
          </a:xfrm>
          <a:prstGeom prst="flowChartProcess">
            <a:avLst/>
          </a:prstGeom>
          <a:solidFill>
            <a:srgbClr val="87A89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4533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="" xmlns:a16="http://schemas.microsoft.com/office/drawing/2014/main" id="{97D501F0-FA97-4424-A9C8-A6EA4D49898C}"/>
              </a:ext>
            </a:extLst>
          </p:cNvPr>
          <p:cNvGrpSpPr/>
          <p:nvPr/>
        </p:nvGrpSpPr>
        <p:grpSpPr>
          <a:xfrm>
            <a:off x="3836180" y="4500175"/>
            <a:ext cx="15367028" cy="4980305"/>
            <a:chOff x="5266365" y="4481724"/>
            <a:chExt cx="13633330" cy="4980305"/>
          </a:xfrm>
        </p:grpSpPr>
        <p:sp>
          <p:nvSpPr>
            <p:cNvPr id="10" name="TextBox 29">
              <a:extLst>
                <a:ext uri="{FF2B5EF4-FFF2-40B4-BE49-F238E27FC236}">
                  <a16:creationId xmlns="" xmlns:a16="http://schemas.microsoft.com/office/drawing/2014/main" id="{F9D43B12-AC98-4BB4-933D-F127548715CE}"/>
                </a:ext>
              </a:extLst>
            </p:cNvPr>
            <p:cNvSpPr txBox="1"/>
            <p:nvPr/>
          </p:nvSpPr>
          <p:spPr>
            <a:xfrm>
              <a:off x="5266365" y="4481724"/>
              <a:ext cx="13633330" cy="1585153"/>
            </a:xfrm>
            <a:prstGeom prst="rect">
              <a:avLst/>
            </a:prstGeom>
            <a:noFill/>
          </p:spPr>
          <p:txBody>
            <a:bodyPr wrap="square" rtlCol="0" anchor="t" anchorCtr="0">
              <a:noAutofit/>
            </a:bodyPr>
            <a:lstStyle/>
            <a:p>
              <a:pPr algn="ctr">
                <a:lnSpc>
                  <a:spcPct val="105000"/>
                </a:lnSpc>
              </a:pPr>
              <a:r>
                <a:rPr lang="en-US" altLang="zh-CN" sz="8000" b="1" dirty="0">
                  <a:solidFill>
                    <a:srgbClr val="00B05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《android</a:t>
              </a:r>
              <a:r>
                <a:rPr lang="zh-CN" altLang="en-US" sz="8000" b="1" dirty="0">
                  <a:solidFill>
                    <a:srgbClr val="00B05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移动互联网高级开发</a:t>
              </a:r>
              <a:r>
                <a:rPr lang="en-US" altLang="zh-CN" sz="8000" b="1" dirty="0" smtClean="0">
                  <a:solidFill>
                    <a:srgbClr val="00B05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Times New Roman" panose="02020603050405020304" pitchFamily="18" charset="0"/>
                </a:rPr>
                <a:t>》</a:t>
              </a:r>
              <a:endParaRPr lang="zh-CN" altLang="en-US" sz="8000" b="1" dirty="0">
                <a:solidFill>
                  <a:srgbClr val="00B050"/>
                </a:solidFill>
                <a:latin typeface="黑体" panose="02010609060101010101" pitchFamily="49" charset="-122"/>
                <a:ea typeface="黑体" panose="02010609060101010101" pitchFamily="49" charset="-122"/>
                <a:cs typeface="Times New Roman" panose="02020603050405020304" pitchFamily="18" charset="0"/>
              </a:endParaRPr>
            </a:p>
          </p:txBody>
        </p:sp>
        <p:sp>
          <p:nvSpPr>
            <p:cNvPr id="11" name="TextBox 53">
              <a:extLst>
                <a:ext uri="{FF2B5EF4-FFF2-40B4-BE49-F238E27FC236}">
                  <a16:creationId xmlns="" xmlns:a16="http://schemas.microsoft.com/office/drawing/2014/main" id="{371E43EE-F17E-4BD8-91BC-7673B2926E02}"/>
                </a:ext>
              </a:extLst>
            </p:cNvPr>
            <p:cNvSpPr txBox="1"/>
            <p:nvPr/>
          </p:nvSpPr>
          <p:spPr>
            <a:xfrm>
              <a:off x="6460865" y="6385171"/>
              <a:ext cx="10935000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6600" dirty="0">
                  <a:solidFill>
                    <a:srgbClr val="00B050"/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Noto Sans CJK SC Medium" charset="-122"/>
                </a:rPr>
                <a:t>直播公开课</a:t>
              </a:r>
            </a:p>
          </p:txBody>
        </p:sp>
        <p:sp>
          <p:nvSpPr>
            <p:cNvPr id="17" name="TextBox 53">
              <a:extLst>
                <a:ext uri="{FF2B5EF4-FFF2-40B4-BE49-F238E27FC236}">
                  <a16:creationId xmlns="" xmlns:a16="http://schemas.microsoft.com/office/drawing/2014/main" id="{F9DF0C96-B9CE-45CD-B3CE-CD65703A3DCD}"/>
                </a:ext>
              </a:extLst>
            </p:cNvPr>
            <p:cNvSpPr txBox="1"/>
            <p:nvPr/>
          </p:nvSpPr>
          <p:spPr>
            <a:xfrm>
              <a:off x="6615530" y="8815698"/>
              <a:ext cx="10935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6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黑体" panose="02010609060101010101" pitchFamily="49" charset="-122"/>
                  <a:ea typeface="黑体" panose="02010609060101010101" pitchFamily="49" charset="-122"/>
                  <a:cs typeface="Noto Sans CJK SC Medium" charset="-122"/>
                </a:rPr>
                <a:t>用代码码出自己牛逼的人生</a:t>
              </a:r>
              <a:endParaRPr lang="zh-CN" altLang="en-US" sz="3600" dirty="0">
                <a:solidFill>
                  <a:schemeClr val="tx1">
                    <a:lumMod val="65000"/>
                    <a:lumOff val="35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  <a:cs typeface="Noto Sans CJK SC Medium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039803" y="1465187"/>
            <a:ext cx="10453405" cy="1729988"/>
            <a:chOff x="7039803" y="1465187"/>
            <a:chExt cx="10453405" cy="1729988"/>
          </a:xfrm>
        </p:grpSpPr>
        <p:grpSp>
          <p:nvGrpSpPr>
            <p:cNvPr id="12" name="组合 11">
              <a:extLst>
                <a:ext uri="{FF2B5EF4-FFF2-40B4-BE49-F238E27FC236}">
                  <a16:creationId xmlns="" xmlns:a16="http://schemas.microsoft.com/office/drawing/2014/main" id="{5C12BDFC-3B32-44E8-B922-9E5F28858A76}"/>
                </a:ext>
              </a:extLst>
            </p:cNvPr>
            <p:cNvGrpSpPr/>
            <p:nvPr/>
          </p:nvGrpSpPr>
          <p:grpSpPr>
            <a:xfrm>
              <a:off x="7039803" y="1715925"/>
              <a:ext cx="4845398" cy="1276993"/>
              <a:chOff x="5624694" y="1705372"/>
              <a:chExt cx="4845398" cy="1276993"/>
            </a:xfrm>
          </p:grpSpPr>
          <p:pic>
            <p:nvPicPr>
              <p:cNvPr id="13" name="图片 12">
                <a:extLst>
                  <a:ext uri="{FF2B5EF4-FFF2-40B4-BE49-F238E27FC236}">
                    <a16:creationId xmlns="" xmlns:a16="http://schemas.microsoft.com/office/drawing/2014/main" id="{7CFD3F3B-22A9-43D9-92D9-0F4143BD87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24694" y="1705372"/>
                <a:ext cx="3800574" cy="1276993"/>
              </a:xfrm>
              <a:prstGeom prst="rect">
                <a:avLst/>
              </a:prstGeom>
            </p:spPr>
          </p:pic>
          <p:sp>
            <p:nvSpPr>
              <p:cNvPr id="14" name="十字形 13">
                <a:extLst>
                  <a:ext uri="{FF2B5EF4-FFF2-40B4-BE49-F238E27FC236}">
                    <a16:creationId xmlns="" xmlns:a16="http://schemas.microsoft.com/office/drawing/2014/main" id="{14A66B0D-B6B1-4CA2-A936-35E77C56E115}"/>
                  </a:ext>
                </a:extLst>
              </p:cNvPr>
              <p:cNvSpPr/>
              <p:nvPr/>
            </p:nvSpPr>
            <p:spPr>
              <a:xfrm>
                <a:off x="9930092" y="2073868"/>
                <a:ext cx="540000" cy="540000"/>
              </a:xfrm>
              <a:prstGeom prst="plus">
                <a:avLst>
                  <a:gd name="adj" fmla="val 42882"/>
                </a:avLst>
              </a:prstGeom>
              <a:solidFill>
                <a:srgbClr val="1577B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rgbClr val="1577BA"/>
                  </a:solidFill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</p:txBody>
          </p:sp>
        </p:grpSp>
        <p:pic>
          <p:nvPicPr>
            <p:cNvPr id="18" name="图片 17" descr="logo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390025" y="1465187"/>
              <a:ext cx="1729988" cy="1729988"/>
            </a:xfrm>
            <a:prstGeom prst="rect">
              <a:avLst/>
            </a:prstGeom>
          </p:spPr>
        </p:pic>
        <p:sp>
          <p:nvSpPr>
            <p:cNvPr id="2" name="文本框 1"/>
            <p:cNvSpPr txBox="1"/>
            <p:nvPr/>
          </p:nvSpPr>
          <p:spPr>
            <a:xfrm>
              <a:off x="12779694" y="1610361"/>
              <a:ext cx="4713514" cy="1276993"/>
            </a:xfrm>
            <a:prstGeom prst="rect">
              <a:avLst/>
            </a:prstGeom>
          </p:spPr>
          <p:txBody>
            <a:bodyPr vert="horz" wrap="square" lIns="91440" tIns="45720" rIns="91440" bIns="45720" rtlCol="0">
              <a:normAutofit lnSpcReduction="10000"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3600" b="1" dirty="0" smtClean="0"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码牛学院</a:t>
              </a:r>
              <a:endParaRPr lang="en-US" altLang="zh-CN" sz="3600" b="1" dirty="0" smtClean="0"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zh-CN" altLang="en-US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代码成就人生</a:t>
              </a:r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为什么能实现加载亿级数据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76" y="3206194"/>
            <a:ext cx="10720850" cy="7140044"/>
          </a:xfrm>
          <a:prstGeom prst="rect">
            <a:avLst/>
          </a:prstGeom>
        </p:spPr>
      </p:pic>
      <p:sp>
        <p:nvSpPr>
          <p:cNvPr id="30" name="内容占位符 3"/>
          <p:cNvSpPr txBox="1"/>
          <p:nvPr/>
        </p:nvSpPr>
        <p:spPr>
          <a:xfrm>
            <a:off x="1440468" y="3719103"/>
            <a:ext cx="7351988" cy="6831447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有限加载：</a:t>
            </a:r>
            <a:r>
              <a:rPr lang="zh-CN" altLang="en-US" sz="4400" b="0" dirty="0">
                <a:solidFill>
                  <a:schemeClr val="accent1"/>
                </a:solidFill>
                <a:cs typeface="思源黑体 CN Normal" panose="020B0400000000000000" charset="-122"/>
              </a:rPr>
              <a:t>一次永远</a:t>
            </a:r>
            <a:r>
              <a:rPr lang="zh-CN" altLang="en-US" sz="4400" b="0" dirty="0" smtClean="0">
                <a:solidFill>
                  <a:schemeClr val="accent1"/>
                </a:solidFill>
                <a:cs typeface="思源黑体 CN Normal" panose="020B0400000000000000" charset="-122"/>
              </a:rPr>
              <a:t>只有</a:t>
            </a:r>
            <a:r>
              <a:rPr lang="en-US" altLang="zh-CN" sz="4400" b="0" dirty="0" smtClean="0">
                <a:solidFill>
                  <a:schemeClr val="accent1"/>
                </a:solidFill>
                <a:cs typeface="思源黑体 CN Normal" panose="020B0400000000000000" charset="-122"/>
              </a:rPr>
              <a:t>30</a:t>
            </a:r>
            <a:r>
              <a:rPr lang="zh-CN" altLang="en-US" sz="4400" b="0" dirty="0" smtClean="0">
                <a:solidFill>
                  <a:schemeClr val="accent1"/>
                </a:solidFill>
                <a:cs typeface="思源黑体 CN Normal" panose="020B0400000000000000" charset="-122"/>
              </a:rPr>
              <a:t>个</a:t>
            </a:r>
            <a:r>
              <a:rPr lang="zh-CN" altLang="en-US" sz="4400" b="0" dirty="0">
                <a:solidFill>
                  <a:schemeClr val="accent1"/>
                </a:solidFill>
                <a:cs typeface="思源黑体 CN Normal" panose="020B0400000000000000" charset="-122"/>
              </a:rPr>
              <a:t>男</a:t>
            </a:r>
            <a:r>
              <a:rPr lang="zh-CN" altLang="en-US" sz="4400" b="0" dirty="0" smtClean="0">
                <a:solidFill>
                  <a:schemeClr val="accent1"/>
                </a:solidFill>
                <a:cs typeface="思源黑体 CN Normal" panose="020B0400000000000000" charset="-122"/>
              </a:rPr>
              <a:t>嘉宾</a:t>
            </a:r>
            <a:r>
              <a:rPr lang="zh-CN" altLang="en-US" sz="4400" b="0" dirty="0">
                <a:solidFill>
                  <a:schemeClr val="accent1"/>
                </a:solidFill>
                <a:cs typeface="思源黑体 CN Normal" panose="020B0400000000000000" charset="-122"/>
              </a:rPr>
              <a:t>能上台</a:t>
            </a:r>
            <a:endParaRPr lang="en-US" altLang="zh-CN" sz="44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  <p:sp>
        <p:nvSpPr>
          <p:cNvPr id="5" name="内容占位符 3"/>
          <p:cNvSpPr txBox="1"/>
          <p:nvPr/>
        </p:nvSpPr>
        <p:spPr>
          <a:xfrm>
            <a:off x="1440468" y="2520175"/>
            <a:ext cx="7351988" cy="6831447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b="0" dirty="0" smtClean="0">
                <a:solidFill>
                  <a:srgbClr val="090A3C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核心思想</a:t>
            </a:r>
            <a:r>
              <a:rPr lang="en-US" altLang="zh-CN" sz="4400" b="0" dirty="0" smtClean="0">
                <a:solidFill>
                  <a:srgbClr val="090A3C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:</a:t>
            </a:r>
            <a:r>
              <a:rPr lang="zh-CN" altLang="en-US" sz="44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有限加载</a:t>
            </a:r>
            <a:endParaRPr lang="en-US" altLang="zh-CN" sz="44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694" y="5935898"/>
            <a:ext cx="7031132" cy="526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8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的架构在生活中的体现</a:t>
            </a:r>
          </a:p>
        </p:txBody>
      </p:sp>
      <p:sp>
        <p:nvSpPr>
          <p:cNvPr id="12" name="îsḷîḓè"/>
          <p:cNvSpPr/>
          <p:nvPr/>
        </p:nvSpPr>
        <p:spPr>
          <a:xfrm>
            <a:off x="1963243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íś1ïḍé"/>
          <p:cNvSpPr/>
          <p:nvPr/>
        </p:nvSpPr>
        <p:spPr>
          <a:xfrm>
            <a:off x="1963243" y="10068772"/>
            <a:ext cx="4401748" cy="987465"/>
          </a:xfrm>
          <a:prstGeom prst="rect">
            <a:avLst/>
          </a:prstGeom>
          <a:solidFill>
            <a:srgbClr val="4E4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上货</a:t>
            </a:r>
          </a:p>
        </p:txBody>
      </p:sp>
      <p:sp>
        <p:nvSpPr>
          <p:cNvPr id="18" name="文本框 23"/>
          <p:cNvSpPr txBox="1"/>
          <p:nvPr/>
        </p:nvSpPr>
        <p:spPr>
          <a:xfrm>
            <a:off x="1958678" y="7086909"/>
            <a:ext cx="4368435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将货物放入传</a:t>
            </a:r>
            <a:r>
              <a:rPr lang="zh-CN" altLang="en-US" sz="320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送带</a:t>
            </a:r>
            <a:endParaRPr lang="zh-CN" altLang="en-US" sz="3200" dirty="0"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  <p:sp>
        <p:nvSpPr>
          <p:cNvPr id="20" name="ï$1iḋè"/>
          <p:cNvSpPr/>
          <p:nvPr/>
        </p:nvSpPr>
        <p:spPr>
          <a:xfrm>
            <a:off x="6866961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îṥľïḋé"/>
          <p:cNvSpPr/>
          <p:nvPr/>
        </p:nvSpPr>
        <p:spPr>
          <a:xfrm>
            <a:off x="6866961" y="10068772"/>
            <a:ext cx="4401748" cy="987465"/>
          </a:xfrm>
          <a:prstGeom prst="rect">
            <a:avLst/>
          </a:prstGeom>
          <a:solidFill>
            <a:srgbClr val="1577BA"/>
          </a:solidFill>
          <a:ln>
            <a:solidFill>
              <a:srgbClr val="157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传动</a:t>
            </a:r>
          </a:p>
        </p:txBody>
      </p:sp>
      <p:sp>
        <p:nvSpPr>
          <p:cNvPr id="26" name="文本框 24"/>
          <p:cNvSpPr txBox="1"/>
          <p:nvPr/>
        </p:nvSpPr>
        <p:spPr>
          <a:xfrm>
            <a:off x="7014881" y="7086909"/>
            <a:ext cx="4139127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ctr"/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传送带开始传动</a:t>
            </a:r>
          </a:p>
        </p:txBody>
      </p:sp>
      <p:sp>
        <p:nvSpPr>
          <p:cNvPr id="27" name="îṡḻïḑê"/>
          <p:cNvSpPr/>
          <p:nvPr/>
        </p:nvSpPr>
        <p:spPr>
          <a:xfrm>
            <a:off x="11770679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íSḷîďé"/>
          <p:cNvSpPr/>
          <p:nvPr/>
        </p:nvSpPr>
        <p:spPr>
          <a:xfrm>
            <a:off x="11770679" y="10068772"/>
            <a:ext cx="4401748" cy="987465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到达</a:t>
            </a:r>
          </a:p>
        </p:txBody>
      </p:sp>
      <p:sp>
        <p:nvSpPr>
          <p:cNvPr id="33" name="文本框 25"/>
          <p:cNvSpPr txBox="1"/>
          <p:nvPr/>
        </p:nvSpPr>
        <p:spPr>
          <a:xfrm>
            <a:off x="11775241" y="7086909"/>
            <a:ext cx="4401750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ctr"/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货物到达传送带终点</a:t>
            </a:r>
          </a:p>
        </p:txBody>
      </p:sp>
      <p:sp>
        <p:nvSpPr>
          <p:cNvPr id="34" name="iṥ1ïḋè"/>
          <p:cNvSpPr/>
          <p:nvPr/>
        </p:nvSpPr>
        <p:spPr>
          <a:xfrm>
            <a:off x="16674398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ṩ1íḍê"/>
          <p:cNvSpPr/>
          <p:nvPr/>
        </p:nvSpPr>
        <p:spPr>
          <a:xfrm>
            <a:off x="16674398" y="10068772"/>
            <a:ext cx="4401748" cy="987465"/>
          </a:xfrm>
          <a:prstGeom prst="rect">
            <a:avLst/>
          </a:prstGeom>
          <a:solidFill>
            <a:srgbClr val="1577BA"/>
          </a:solidFill>
          <a:ln>
            <a:solidFill>
              <a:srgbClr val="157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新增</a:t>
            </a:r>
          </a:p>
        </p:txBody>
      </p:sp>
      <p:sp>
        <p:nvSpPr>
          <p:cNvPr id="38" name="文本框 26"/>
          <p:cNvSpPr txBox="1"/>
          <p:nvPr/>
        </p:nvSpPr>
        <p:spPr>
          <a:xfrm>
            <a:off x="16789100" y="6601558"/>
            <a:ext cx="4139127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endParaRPr lang="en-US" altLang="zh-CN" dirty="0"/>
          </a:p>
          <a:p>
            <a:endParaRPr lang="en-US" altLang="zh-CN" dirty="0"/>
          </a:p>
        </p:txBody>
      </p:sp>
      <p:grpSp>
        <p:nvGrpSpPr>
          <p:cNvPr id="50" name="组合 5"/>
          <p:cNvGrpSpPr/>
          <p:nvPr/>
        </p:nvGrpSpPr>
        <p:grpSpPr>
          <a:xfrm>
            <a:off x="2480646" y="3835420"/>
            <a:ext cx="3366942" cy="2713701"/>
            <a:chOff x="1422" y="2729"/>
            <a:chExt cx="5817" cy="4690"/>
          </a:xfrm>
        </p:grpSpPr>
        <p:sp>
          <p:nvSpPr>
            <p:cNvPr id="51" name="Freeform 5"/>
            <p:cNvSpPr/>
            <p:nvPr/>
          </p:nvSpPr>
          <p:spPr bwMode="auto">
            <a:xfrm>
              <a:off x="1422" y="2729"/>
              <a:ext cx="5817" cy="4527"/>
            </a:xfrm>
            <a:custGeom>
              <a:avLst/>
              <a:gdLst>
                <a:gd name="T0" fmla="*/ 243 w 892"/>
                <a:gd name="T1" fmla="*/ 694 h 694"/>
                <a:gd name="T2" fmla="*/ 237 w 892"/>
                <a:gd name="T3" fmla="*/ 694 h 694"/>
                <a:gd name="T4" fmla="*/ 2 w 892"/>
                <a:gd name="T5" fmla="*/ 694 h 694"/>
                <a:gd name="T6" fmla="*/ 2 w 892"/>
                <a:gd name="T7" fmla="*/ 459 h 694"/>
                <a:gd name="T8" fmla="*/ 2 w 892"/>
                <a:gd name="T9" fmla="*/ 261 h 694"/>
                <a:gd name="T10" fmla="*/ 2 w 892"/>
                <a:gd name="T11" fmla="*/ 257 h 694"/>
                <a:gd name="T12" fmla="*/ 2 w 892"/>
                <a:gd name="T13" fmla="*/ 0 h 694"/>
                <a:gd name="T14" fmla="*/ 33 w 892"/>
                <a:gd name="T15" fmla="*/ 1 h 694"/>
                <a:gd name="T16" fmla="*/ 244 w 892"/>
                <a:gd name="T17" fmla="*/ 1 h 694"/>
                <a:gd name="T18" fmla="*/ 244 w 892"/>
                <a:gd name="T19" fmla="*/ 1 h 694"/>
                <a:gd name="T20" fmla="*/ 244 w 892"/>
                <a:gd name="T21" fmla="*/ 1 h 694"/>
                <a:gd name="T22" fmla="*/ 443 w 892"/>
                <a:gd name="T23" fmla="*/ 1 h 694"/>
                <a:gd name="T24" fmla="*/ 564 w 892"/>
                <a:gd name="T25" fmla="*/ 1 h 694"/>
                <a:gd name="T26" fmla="*/ 564 w 892"/>
                <a:gd name="T27" fmla="*/ 0 h 694"/>
                <a:gd name="T28" fmla="*/ 655 w 892"/>
                <a:gd name="T29" fmla="*/ 0 h 694"/>
                <a:gd name="T30" fmla="*/ 696 w 892"/>
                <a:gd name="T31" fmla="*/ 0 h 694"/>
                <a:gd name="T32" fmla="*/ 696 w 892"/>
                <a:gd name="T33" fmla="*/ 254 h 694"/>
                <a:gd name="T34" fmla="*/ 696 w 892"/>
                <a:gd name="T35" fmla="*/ 260 h 694"/>
                <a:gd name="T36" fmla="*/ 697 w 892"/>
                <a:gd name="T37" fmla="*/ 260 h 694"/>
                <a:gd name="T38" fmla="*/ 697 w 892"/>
                <a:gd name="T39" fmla="*/ 262 h 694"/>
                <a:gd name="T40" fmla="*/ 710 w 892"/>
                <a:gd name="T41" fmla="*/ 261 h 694"/>
                <a:gd name="T42" fmla="*/ 712 w 892"/>
                <a:gd name="T43" fmla="*/ 261 h 694"/>
                <a:gd name="T44" fmla="*/ 697 w 892"/>
                <a:gd name="T45" fmla="*/ 262 h 694"/>
                <a:gd name="T46" fmla="*/ 741 w 892"/>
                <a:gd name="T47" fmla="*/ 308 h 694"/>
                <a:gd name="T48" fmla="*/ 765 w 892"/>
                <a:gd name="T49" fmla="*/ 302 h 694"/>
                <a:gd name="T50" fmla="*/ 827 w 892"/>
                <a:gd name="T51" fmla="*/ 281 h 694"/>
                <a:gd name="T52" fmla="*/ 892 w 892"/>
                <a:gd name="T53" fmla="*/ 356 h 694"/>
                <a:gd name="T54" fmla="*/ 827 w 892"/>
                <a:gd name="T55" fmla="*/ 432 h 694"/>
                <a:gd name="T56" fmla="*/ 765 w 892"/>
                <a:gd name="T57" fmla="*/ 411 h 694"/>
                <a:gd name="T58" fmla="*/ 741 w 892"/>
                <a:gd name="T59" fmla="*/ 405 h 694"/>
                <a:gd name="T60" fmla="*/ 697 w 892"/>
                <a:gd name="T61" fmla="*/ 453 h 694"/>
                <a:gd name="T62" fmla="*/ 696 w 892"/>
                <a:gd name="T63" fmla="*/ 454 h 694"/>
                <a:gd name="T64" fmla="*/ 696 w 892"/>
                <a:gd name="T65" fmla="*/ 459 h 694"/>
                <a:gd name="T66" fmla="*/ 696 w 892"/>
                <a:gd name="T67" fmla="*/ 694 h 694"/>
                <a:gd name="T68" fmla="*/ 649 w 892"/>
                <a:gd name="T69" fmla="*/ 694 h 694"/>
                <a:gd name="T70" fmla="*/ 649 w 892"/>
                <a:gd name="T71" fmla="*/ 694 h 694"/>
                <a:gd name="T72" fmla="*/ 442 w 892"/>
                <a:gd name="T73" fmla="*/ 694 h 694"/>
                <a:gd name="T74" fmla="*/ 435 w 892"/>
                <a:gd name="T75" fmla="*/ 694 h 694"/>
                <a:gd name="T76" fmla="*/ 435 w 892"/>
                <a:gd name="T77" fmla="*/ 694 h 694"/>
                <a:gd name="T78" fmla="*/ 416 w 892"/>
                <a:gd name="T79" fmla="*/ 684 h 694"/>
                <a:gd name="T80" fmla="*/ 418 w 892"/>
                <a:gd name="T81" fmla="*/ 663 h 694"/>
                <a:gd name="T82" fmla="*/ 441 w 892"/>
                <a:gd name="T83" fmla="*/ 590 h 694"/>
                <a:gd name="T84" fmla="*/ 340 w 892"/>
                <a:gd name="T85" fmla="*/ 499 h 694"/>
                <a:gd name="T86" fmla="*/ 240 w 892"/>
                <a:gd name="T87" fmla="*/ 590 h 694"/>
                <a:gd name="T88" fmla="*/ 263 w 892"/>
                <a:gd name="T89" fmla="*/ 663 h 694"/>
                <a:gd name="T90" fmla="*/ 264 w 892"/>
                <a:gd name="T91" fmla="*/ 684 h 694"/>
                <a:gd name="T92" fmla="*/ 244 w 892"/>
                <a:gd name="T93" fmla="*/ 694 h 694"/>
                <a:gd name="T94" fmla="*/ 243 w 892"/>
                <a:gd name="T95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92" h="694">
                  <a:moveTo>
                    <a:pt x="243" y="694"/>
                  </a:moveTo>
                  <a:cubicBezTo>
                    <a:pt x="237" y="694"/>
                    <a:pt x="237" y="694"/>
                    <a:pt x="237" y="694"/>
                  </a:cubicBezTo>
                  <a:cubicBezTo>
                    <a:pt x="2" y="694"/>
                    <a:pt x="2" y="694"/>
                    <a:pt x="2" y="694"/>
                  </a:cubicBezTo>
                  <a:cubicBezTo>
                    <a:pt x="2" y="459"/>
                    <a:pt x="2" y="459"/>
                    <a:pt x="2" y="459"/>
                  </a:cubicBezTo>
                  <a:cubicBezTo>
                    <a:pt x="2" y="458"/>
                    <a:pt x="0" y="294"/>
                    <a:pt x="2" y="261"/>
                  </a:cubicBezTo>
                  <a:cubicBezTo>
                    <a:pt x="2" y="260"/>
                    <a:pt x="2" y="258"/>
                    <a:pt x="2" y="25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443" y="1"/>
                    <a:pt x="443" y="1"/>
                    <a:pt x="443" y="1"/>
                  </a:cubicBezTo>
                  <a:cubicBezTo>
                    <a:pt x="564" y="1"/>
                    <a:pt x="564" y="1"/>
                    <a:pt x="564" y="1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58" y="0"/>
                    <a:pt x="681" y="0"/>
                    <a:pt x="696" y="0"/>
                  </a:cubicBezTo>
                  <a:cubicBezTo>
                    <a:pt x="696" y="254"/>
                    <a:pt x="696" y="254"/>
                    <a:pt x="696" y="254"/>
                  </a:cubicBezTo>
                  <a:cubicBezTo>
                    <a:pt x="696" y="257"/>
                    <a:pt x="696" y="259"/>
                    <a:pt x="696" y="260"/>
                  </a:cubicBezTo>
                  <a:cubicBezTo>
                    <a:pt x="697" y="260"/>
                    <a:pt x="697" y="260"/>
                    <a:pt x="697" y="260"/>
                  </a:cubicBezTo>
                  <a:cubicBezTo>
                    <a:pt x="697" y="261"/>
                    <a:pt x="697" y="261"/>
                    <a:pt x="697" y="262"/>
                  </a:cubicBezTo>
                  <a:cubicBezTo>
                    <a:pt x="710" y="261"/>
                    <a:pt x="710" y="261"/>
                    <a:pt x="710" y="261"/>
                  </a:cubicBezTo>
                  <a:cubicBezTo>
                    <a:pt x="712" y="261"/>
                    <a:pt x="712" y="261"/>
                    <a:pt x="712" y="261"/>
                  </a:cubicBezTo>
                  <a:cubicBezTo>
                    <a:pt x="697" y="262"/>
                    <a:pt x="697" y="262"/>
                    <a:pt x="697" y="262"/>
                  </a:cubicBezTo>
                  <a:cubicBezTo>
                    <a:pt x="700" y="290"/>
                    <a:pt x="717" y="308"/>
                    <a:pt x="741" y="308"/>
                  </a:cubicBezTo>
                  <a:cubicBezTo>
                    <a:pt x="748" y="308"/>
                    <a:pt x="756" y="306"/>
                    <a:pt x="765" y="302"/>
                  </a:cubicBezTo>
                  <a:cubicBezTo>
                    <a:pt x="781" y="294"/>
                    <a:pt x="812" y="281"/>
                    <a:pt x="827" y="281"/>
                  </a:cubicBezTo>
                  <a:cubicBezTo>
                    <a:pt x="863" y="281"/>
                    <a:pt x="892" y="315"/>
                    <a:pt x="892" y="356"/>
                  </a:cubicBezTo>
                  <a:cubicBezTo>
                    <a:pt x="892" y="398"/>
                    <a:pt x="863" y="432"/>
                    <a:pt x="827" y="432"/>
                  </a:cubicBezTo>
                  <a:cubicBezTo>
                    <a:pt x="812" y="432"/>
                    <a:pt x="781" y="419"/>
                    <a:pt x="765" y="411"/>
                  </a:cubicBezTo>
                  <a:cubicBezTo>
                    <a:pt x="756" y="407"/>
                    <a:pt x="748" y="405"/>
                    <a:pt x="741" y="405"/>
                  </a:cubicBezTo>
                  <a:cubicBezTo>
                    <a:pt x="716" y="405"/>
                    <a:pt x="699" y="424"/>
                    <a:pt x="697" y="453"/>
                  </a:cubicBezTo>
                  <a:cubicBezTo>
                    <a:pt x="696" y="454"/>
                    <a:pt x="696" y="454"/>
                    <a:pt x="696" y="454"/>
                  </a:cubicBezTo>
                  <a:cubicBezTo>
                    <a:pt x="696" y="459"/>
                    <a:pt x="696" y="459"/>
                    <a:pt x="696" y="459"/>
                  </a:cubicBezTo>
                  <a:cubicBezTo>
                    <a:pt x="696" y="694"/>
                    <a:pt x="696" y="694"/>
                    <a:pt x="696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442" y="694"/>
                    <a:pt x="442" y="694"/>
                    <a:pt x="442" y="694"/>
                  </a:cubicBezTo>
                  <a:cubicBezTo>
                    <a:pt x="439" y="694"/>
                    <a:pt x="436" y="694"/>
                    <a:pt x="435" y="694"/>
                  </a:cubicBezTo>
                  <a:cubicBezTo>
                    <a:pt x="435" y="694"/>
                    <a:pt x="435" y="694"/>
                    <a:pt x="435" y="694"/>
                  </a:cubicBezTo>
                  <a:cubicBezTo>
                    <a:pt x="426" y="693"/>
                    <a:pt x="419" y="689"/>
                    <a:pt x="416" y="684"/>
                  </a:cubicBezTo>
                  <a:cubicBezTo>
                    <a:pt x="413" y="677"/>
                    <a:pt x="415" y="669"/>
                    <a:pt x="418" y="663"/>
                  </a:cubicBezTo>
                  <a:cubicBezTo>
                    <a:pt x="420" y="658"/>
                    <a:pt x="441" y="615"/>
                    <a:pt x="441" y="590"/>
                  </a:cubicBezTo>
                  <a:cubicBezTo>
                    <a:pt x="441" y="540"/>
                    <a:pt x="396" y="499"/>
                    <a:pt x="340" y="499"/>
                  </a:cubicBezTo>
                  <a:cubicBezTo>
                    <a:pt x="285" y="499"/>
                    <a:pt x="240" y="540"/>
                    <a:pt x="240" y="590"/>
                  </a:cubicBezTo>
                  <a:cubicBezTo>
                    <a:pt x="240" y="615"/>
                    <a:pt x="261" y="658"/>
                    <a:pt x="263" y="663"/>
                  </a:cubicBezTo>
                  <a:cubicBezTo>
                    <a:pt x="267" y="671"/>
                    <a:pt x="267" y="679"/>
                    <a:pt x="264" y="684"/>
                  </a:cubicBezTo>
                  <a:cubicBezTo>
                    <a:pt x="261" y="690"/>
                    <a:pt x="254" y="693"/>
                    <a:pt x="244" y="694"/>
                  </a:cubicBezTo>
                  <a:cubicBezTo>
                    <a:pt x="244" y="694"/>
                    <a:pt x="243" y="694"/>
                    <a:pt x="243" y="694"/>
                  </a:cubicBezTo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vert="horz" wrap="square" lIns="60948" tIns="30474" rIns="60948" bIns="30474" numCol="1" anchor="ctr" anchorCtr="0" compatLnSpc="1"/>
            <a:lstStyle/>
            <a:p>
              <a:pPr algn="ctr"/>
              <a:endParaRPr 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2" name="Rectangle 26"/>
            <p:cNvSpPr/>
            <p:nvPr/>
          </p:nvSpPr>
          <p:spPr>
            <a:xfrm>
              <a:off x="2634" y="3855"/>
              <a:ext cx="2146" cy="35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01</a:t>
              </a:r>
              <a:r>
                <a:rPr lang="en-US" sz="5335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sp>
        <p:nvSpPr>
          <p:cNvPr id="55" name="Freeform 11"/>
          <p:cNvSpPr/>
          <p:nvPr/>
        </p:nvSpPr>
        <p:spPr bwMode="auto">
          <a:xfrm>
            <a:off x="7769571" y="3792470"/>
            <a:ext cx="2596528" cy="2620232"/>
          </a:xfrm>
          <a:custGeom>
            <a:avLst/>
            <a:gdLst>
              <a:gd name="connsiteX0" fmla="*/ 1643 w 4747"/>
              <a:gd name="connsiteY0" fmla="*/ 4527 h 4533"/>
              <a:gd name="connsiteX1" fmla="*/ 1611 w 4747"/>
              <a:gd name="connsiteY1" fmla="*/ 4527 h 4533"/>
              <a:gd name="connsiteX2" fmla="*/ 0 w 4747"/>
              <a:gd name="connsiteY2" fmla="*/ 4527 h 4533"/>
              <a:gd name="connsiteX3" fmla="*/ 0 w 4747"/>
              <a:gd name="connsiteY3" fmla="*/ 2994 h 4533"/>
              <a:gd name="connsiteX4" fmla="*/ 0 w 4747"/>
              <a:gd name="connsiteY4" fmla="*/ 2968 h 4533"/>
              <a:gd name="connsiteX5" fmla="*/ 130 w 4747"/>
              <a:gd name="connsiteY5" fmla="*/ 2811 h 4533"/>
              <a:gd name="connsiteX6" fmla="*/ 215 w 4747"/>
              <a:gd name="connsiteY6" fmla="*/ 2831 h 4533"/>
              <a:gd name="connsiteX7" fmla="*/ 717 w 4747"/>
              <a:gd name="connsiteY7" fmla="*/ 2981 h 4533"/>
              <a:gd name="connsiteX8" fmla="*/ 1343 w 4747"/>
              <a:gd name="connsiteY8" fmla="*/ 2329 h 4533"/>
              <a:gd name="connsiteX9" fmla="*/ 717 w 4747"/>
              <a:gd name="connsiteY9" fmla="*/ 1670 h 4533"/>
              <a:gd name="connsiteX10" fmla="*/ 215 w 4747"/>
              <a:gd name="connsiteY10" fmla="*/ 1820 h 4533"/>
              <a:gd name="connsiteX11" fmla="*/ 130 w 4747"/>
              <a:gd name="connsiteY11" fmla="*/ 1846 h 4533"/>
              <a:gd name="connsiteX12" fmla="*/ 7 w 4747"/>
              <a:gd name="connsiteY12" fmla="*/ 1696 h 4533"/>
              <a:gd name="connsiteX13" fmla="*/ 0 w 4747"/>
              <a:gd name="connsiteY13" fmla="*/ 1689 h 4533"/>
              <a:gd name="connsiteX14" fmla="*/ 0 w 4747"/>
              <a:gd name="connsiteY14" fmla="*/ 1663 h 4533"/>
              <a:gd name="connsiteX15" fmla="*/ 0 w 4747"/>
              <a:gd name="connsiteY15" fmla="*/ 7 h 4533"/>
              <a:gd name="connsiteX16" fmla="*/ 215 w 4747"/>
              <a:gd name="connsiteY16" fmla="*/ 7 h 4533"/>
              <a:gd name="connsiteX17" fmla="*/ 1650 w 4747"/>
              <a:gd name="connsiteY17" fmla="*/ 7 h 4533"/>
              <a:gd name="connsiteX18" fmla="*/ 1656 w 4747"/>
              <a:gd name="connsiteY18" fmla="*/ 7 h 4533"/>
              <a:gd name="connsiteX19" fmla="*/ 3019 w 4747"/>
              <a:gd name="connsiteY19" fmla="*/ 7 h 4533"/>
              <a:gd name="connsiteX20" fmla="*/ 3841 w 4747"/>
              <a:gd name="connsiteY20" fmla="*/ 7 h 4533"/>
              <a:gd name="connsiteX21" fmla="*/ 3841 w 4747"/>
              <a:gd name="connsiteY21" fmla="*/ 0 h 4533"/>
              <a:gd name="connsiteX22" fmla="*/ 4467 w 4747"/>
              <a:gd name="connsiteY22" fmla="*/ 0 h 4533"/>
              <a:gd name="connsiteX23" fmla="*/ 4747 w 4747"/>
              <a:gd name="connsiteY23" fmla="*/ 0 h 4533"/>
              <a:gd name="connsiteX24" fmla="*/ 4747 w 4747"/>
              <a:gd name="connsiteY24" fmla="*/ 4527 h 4533"/>
              <a:gd name="connsiteX25" fmla="*/ 4428 w 4747"/>
              <a:gd name="connsiteY25" fmla="*/ 4527 h 4533"/>
              <a:gd name="connsiteX26" fmla="*/ 3006 w 4747"/>
              <a:gd name="connsiteY26" fmla="*/ 4527 h 4533"/>
              <a:gd name="connsiteX27" fmla="*/ 2960 w 4747"/>
              <a:gd name="connsiteY27" fmla="*/ 4527 h 4533"/>
              <a:gd name="connsiteX28" fmla="*/ 2830 w 4747"/>
              <a:gd name="connsiteY28" fmla="*/ 4461 h 4533"/>
              <a:gd name="connsiteX29" fmla="*/ 2843 w 4747"/>
              <a:gd name="connsiteY29" fmla="*/ 4324 h 4533"/>
              <a:gd name="connsiteX30" fmla="*/ 3006 w 4747"/>
              <a:gd name="connsiteY30" fmla="*/ 3848 h 4533"/>
              <a:gd name="connsiteX31" fmla="*/ 2315 w 4747"/>
              <a:gd name="connsiteY31" fmla="*/ 3255 h 4533"/>
              <a:gd name="connsiteX32" fmla="*/ 1624 w 4747"/>
              <a:gd name="connsiteY32" fmla="*/ 3848 h 4533"/>
              <a:gd name="connsiteX33" fmla="*/ 1787 w 4747"/>
              <a:gd name="connsiteY33" fmla="*/ 4324 h 4533"/>
              <a:gd name="connsiteX34" fmla="*/ 1793 w 4747"/>
              <a:gd name="connsiteY34" fmla="*/ 4461 h 4533"/>
              <a:gd name="connsiteX35" fmla="*/ 1656 w 4747"/>
              <a:gd name="connsiteY35" fmla="*/ 4533 h 4533"/>
              <a:gd name="connsiteX36" fmla="*/ 1643 w 4747"/>
              <a:gd name="connsiteY36" fmla="*/ 4527 h 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0" t="0" r="r" b="b"/>
            <a:pathLst>
              <a:path w="4747" h="4533">
                <a:moveTo>
                  <a:pt x="1643" y="4527"/>
                </a:moveTo>
                <a:cubicBezTo>
                  <a:pt x="1611" y="4527"/>
                  <a:pt x="1611" y="4527"/>
                  <a:pt x="1611" y="4527"/>
                </a:cubicBezTo>
                <a:cubicBezTo>
                  <a:pt x="0" y="4527"/>
                  <a:pt x="0" y="4527"/>
                  <a:pt x="0" y="4527"/>
                </a:cubicBezTo>
                <a:cubicBezTo>
                  <a:pt x="0" y="2994"/>
                  <a:pt x="0" y="2994"/>
                  <a:pt x="0" y="2994"/>
                </a:cubicBezTo>
                <a:cubicBezTo>
                  <a:pt x="0" y="2968"/>
                  <a:pt x="0" y="2968"/>
                  <a:pt x="0" y="2968"/>
                </a:cubicBezTo>
                <a:cubicBezTo>
                  <a:pt x="7" y="2929"/>
                  <a:pt x="26" y="2811"/>
                  <a:pt x="130" y="2811"/>
                </a:cubicBezTo>
                <a:cubicBezTo>
                  <a:pt x="156" y="2811"/>
                  <a:pt x="183" y="2818"/>
                  <a:pt x="215" y="2831"/>
                </a:cubicBezTo>
                <a:cubicBezTo>
                  <a:pt x="248" y="2844"/>
                  <a:pt x="548" y="2981"/>
                  <a:pt x="717" y="2981"/>
                </a:cubicBezTo>
                <a:cubicBezTo>
                  <a:pt x="1063" y="2981"/>
                  <a:pt x="1343" y="2687"/>
                  <a:pt x="1343" y="2329"/>
                </a:cubicBezTo>
                <a:cubicBezTo>
                  <a:pt x="1343" y="1963"/>
                  <a:pt x="1063" y="1670"/>
                  <a:pt x="717" y="1670"/>
                </a:cubicBezTo>
                <a:cubicBezTo>
                  <a:pt x="548" y="1670"/>
                  <a:pt x="248" y="1807"/>
                  <a:pt x="215" y="1820"/>
                </a:cubicBezTo>
                <a:cubicBezTo>
                  <a:pt x="183" y="1833"/>
                  <a:pt x="156" y="1846"/>
                  <a:pt x="130" y="1846"/>
                </a:cubicBezTo>
                <a:cubicBezTo>
                  <a:pt x="33" y="1846"/>
                  <a:pt x="7" y="1741"/>
                  <a:pt x="7" y="1696"/>
                </a:cubicBezTo>
                <a:cubicBezTo>
                  <a:pt x="0" y="1689"/>
                  <a:pt x="0" y="1689"/>
                  <a:pt x="0" y="1689"/>
                </a:cubicBezTo>
                <a:cubicBezTo>
                  <a:pt x="0" y="1683"/>
                  <a:pt x="0" y="1663"/>
                  <a:pt x="0" y="1663"/>
                </a:cubicBezTo>
                <a:cubicBezTo>
                  <a:pt x="0" y="7"/>
                  <a:pt x="0" y="7"/>
                  <a:pt x="0" y="7"/>
                </a:cubicBezTo>
                <a:cubicBezTo>
                  <a:pt x="215" y="7"/>
                  <a:pt x="215" y="7"/>
                  <a:pt x="215" y="7"/>
                </a:cubicBezTo>
                <a:cubicBezTo>
                  <a:pt x="1650" y="7"/>
                  <a:pt x="1650" y="7"/>
                  <a:pt x="1650" y="7"/>
                </a:cubicBezTo>
                <a:cubicBezTo>
                  <a:pt x="1656" y="7"/>
                  <a:pt x="1656" y="7"/>
                  <a:pt x="1656" y="7"/>
                </a:cubicBezTo>
                <a:cubicBezTo>
                  <a:pt x="3019" y="7"/>
                  <a:pt x="3019" y="7"/>
                  <a:pt x="3019" y="7"/>
                </a:cubicBezTo>
                <a:cubicBezTo>
                  <a:pt x="3841" y="7"/>
                  <a:pt x="3841" y="7"/>
                  <a:pt x="3841" y="7"/>
                </a:cubicBezTo>
                <a:cubicBezTo>
                  <a:pt x="3841" y="0"/>
                  <a:pt x="3841" y="0"/>
                  <a:pt x="3841" y="0"/>
                </a:cubicBezTo>
                <a:cubicBezTo>
                  <a:pt x="4467" y="0"/>
                  <a:pt x="4467" y="0"/>
                  <a:pt x="4467" y="0"/>
                </a:cubicBezTo>
                <a:cubicBezTo>
                  <a:pt x="4486" y="0"/>
                  <a:pt x="4643" y="0"/>
                  <a:pt x="4747" y="0"/>
                </a:cubicBezTo>
                <a:cubicBezTo>
                  <a:pt x="4747" y="1663"/>
                  <a:pt x="4747" y="4527"/>
                  <a:pt x="4747" y="4527"/>
                </a:cubicBezTo>
                <a:cubicBezTo>
                  <a:pt x="4428" y="4527"/>
                  <a:pt x="4428" y="4527"/>
                  <a:pt x="4428" y="4527"/>
                </a:cubicBezTo>
                <a:cubicBezTo>
                  <a:pt x="3006" y="4527"/>
                  <a:pt x="3006" y="4527"/>
                  <a:pt x="3006" y="4527"/>
                </a:cubicBezTo>
                <a:cubicBezTo>
                  <a:pt x="2987" y="4527"/>
                  <a:pt x="2967" y="4527"/>
                  <a:pt x="2960" y="4527"/>
                </a:cubicBezTo>
                <a:cubicBezTo>
                  <a:pt x="2902" y="4520"/>
                  <a:pt x="2856" y="4494"/>
                  <a:pt x="2830" y="4461"/>
                </a:cubicBezTo>
                <a:cubicBezTo>
                  <a:pt x="2810" y="4416"/>
                  <a:pt x="2824" y="4364"/>
                  <a:pt x="2843" y="4324"/>
                </a:cubicBezTo>
                <a:cubicBezTo>
                  <a:pt x="2863" y="4298"/>
                  <a:pt x="3006" y="4011"/>
                  <a:pt x="3006" y="3848"/>
                </a:cubicBezTo>
                <a:cubicBezTo>
                  <a:pt x="3006" y="3522"/>
                  <a:pt x="2693" y="3255"/>
                  <a:pt x="2315" y="3255"/>
                </a:cubicBezTo>
                <a:cubicBezTo>
                  <a:pt x="1930" y="3255"/>
                  <a:pt x="1624" y="3522"/>
                  <a:pt x="1624" y="3848"/>
                </a:cubicBezTo>
                <a:cubicBezTo>
                  <a:pt x="1624" y="4011"/>
                  <a:pt x="1767" y="4298"/>
                  <a:pt x="1787" y="4324"/>
                </a:cubicBezTo>
                <a:cubicBezTo>
                  <a:pt x="1813" y="4377"/>
                  <a:pt x="1813" y="4429"/>
                  <a:pt x="1793" y="4461"/>
                </a:cubicBezTo>
                <a:cubicBezTo>
                  <a:pt x="1774" y="4500"/>
                  <a:pt x="1721" y="4520"/>
                  <a:pt x="1656" y="4533"/>
                </a:cubicBezTo>
                <a:cubicBezTo>
                  <a:pt x="1650" y="4527"/>
                  <a:pt x="1643" y="4527"/>
                  <a:pt x="1643" y="4527"/>
                </a:cubicBezTo>
              </a:path>
            </a:pathLst>
          </a:custGeom>
          <a:solidFill>
            <a:srgbClr val="1577BA"/>
          </a:solidFill>
          <a:ln>
            <a:noFill/>
          </a:ln>
        </p:spPr>
        <p:txBody>
          <a:bodyPr vert="horz" wrap="square" lIns="60948" tIns="30474" rIns="60948" bIns="30474" numCol="1" anchor="t" anchorCtr="0" compatLnSpc="1"/>
          <a:lstStyle/>
          <a:p>
            <a:endParaRPr lang="en-US" sz="935" b="1" baseline="-25000" dirty="0">
              <a:solidFill>
                <a:srgbClr val="1475B2"/>
              </a:solidFill>
              <a:cs typeface="+mn-ea"/>
              <a:sym typeface="+mn-lt"/>
            </a:endParaRPr>
          </a:p>
        </p:txBody>
      </p:sp>
      <p:grpSp>
        <p:nvGrpSpPr>
          <p:cNvPr id="57" name="组合 20"/>
          <p:cNvGrpSpPr/>
          <p:nvPr/>
        </p:nvGrpSpPr>
        <p:grpSpPr>
          <a:xfrm>
            <a:off x="12288085" y="3793316"/>
            <a:ext cx="3366936" cy="2746682"/>
            <a:chOff x="1422" y="2729"/>
            <a:chExt cx="5817" cy="4747"/>
          </a:xfrm>
        </p:grpSpPr>
        <p:sp>
          <p:nvSpPr>
            <p:cNvPr id="58" name="Freeform 5"/>
            <p:cNvSpPr/>
            <p:nvPr/>
          </p:nvSpPr>
          <p:spPr bwMode="auto">
            <a:xfrm>
              <a:off x="1422" y="2729"/>
              <a:ext cx="5817" cy="4527"/>
            </a:xfrm>
            <a:custGeom>
              <a:avLst/>
              <a:gdLst>
                <a:gd name="T0" fmla="*/ 243 w 892"/>
                <a:gd name="T1" fmla="*/ 694 h 694"/>
                <a:gd name="T2" fmla="*/ 237 w 892"/>
                <a:gd name="T3" fmla="*/ 694 h 694"/>
                <a:gd name="T4" fmla="*/ 2 w 892"/>
                <a:gd name="T5" fmla="*/ 694 h 694"/>
                <a:gd name="T6" fmla="*/ 2 w 892"/>
                <a:gd name="T7" fmla="*/ 459 h 694"/>
                <a:gd name="T8" fmla="*/ 2 w 892"/>
                <a:gd name="T9" fmla="*/ 261 h 694"/>
                <a:gd name="T10" fmla="*/ 2 w 892"/>
                <a:gd name="T11" fmla="*/ 257 h 694"/>
                <a:gd name="T12" fmla="*/ 2 w 892"/>
                <a:gd name="T13" fmla="*/ 0 h 694"/>
                <a:gd name="T14" fmla="*/ 33 w 892"/>
                <a:gd name="T15" fmla="*/ 1 h 694"/>
                <a:gd name="T16" fmla="*/ 244 w 892"/>
                <a:gd name="T17" fmla="*/ 1 h 694"/>
                <a:gd name="T18" fmla="*/ 244 w 892"/>
                <a:gd name="T19" fmla="*/ 1 h 694"/>
                <a:gd name="T20" fmla="*/ 244 w 892"/>
                <a:gd name="T21" fmla="*/ 1 h 694"/>
                <a:gd name="T22" fmla="*/ 443 w 892"/>
                <a:gd name="T23" fmla="*/ 1 h 694"/>
                <a:gd name="T24" fmla="*/ 564 w 892"/>
                <a:gd name="T25" fmla="*/ 1 h 694"/>
                <a:gd name="T26" fmla="*/ 564 w 892"/>
                <a:gd name="T27" fmla="*/ 0 h 694"/>
                <a:gd name="T28" fmla="*/ 655 w 892"/>
                <a:gd name="T29" fmla="*/ 0 h 694"/>
                <a:gd name="T30" fmla="*/ 696 w 892"/>
                <a:gd name="T31" fmla="*/ 0 h 694"/>
                <a:gd name="T32" fmla="*/ 696 w 892"/>
                <a:gd name="T33" fmla="*/ 254 h 694"/>
                <a:gd name="T34" fmla="*/ 696 w 892"/>
                <a:gd name="T35" fmla="*/ 260 h 694"/>
                <a:gd name="T36" fmla="*/ 697 w 892"/>
                <a:gd name="T37" fmla="*/ 260 h 694"/>
                <a:gd name="T38" fmla="*/ 697 w 892"/>
                <a:gd name="T39" fmla="*/ 262 h 694"/>
                <a:gd name="T40" fmla="*/ 710 w 892"/>
                <a:gd name="T41" fmla="*/ 261 h 694"/>
                <a:gd name="T42" fmla="*/ 712 w 892"/>
                <a:gd name="T43" fmla="*/ 261 h 694"/>
                <a:gd name="T44" fmla="*/ 697 w 892"/>
                <a:gd name="T45" fmla="*/ 262 h 694"/>
                <a:gd name="T46" fmla="*/ 741 w 892"/>
                <a:gd name="T47" fmla="*/ 308 h 694"/>
                <a:gd name="T48" fmla="*/ 765 w 892"/>
                <a:gd name="T49" fmla="*/ 302 h 694"/>
                <a:gd name="T50" fmla="*/ 827 w 892"/>
                <a:gd name="T51" fmla="*/ 281 h 694"/>
                <a:gd name="T52" fmla="*/ 892 w 892"/>
                <a:gd name="T53" fmla="*/ 356 h 694"/>
                <a:gd name="T54" fmla="*/ 827 w 892"/>
                <a:gd name="T55" fmla="*/ 432 h 694"/>
                <a:gd name="T56" fmla="*/ 765 w 892"/>
                <a:gd name="T57" fmla="*/ 411 h 694"/>
                <a:gd name="T58" fmla="*/ 741 w 892"/>
                <a:gd name="T59" fmla="*/ 405 h 694"/>
                <a:gd name="T60" fmla="*/ 697 w 892"/>
                <a:gd name="T61" fmla="*/ 453 h 694"/>
                <a:gd name="T62" fmla="*/ 696 w 892"/>
                <a:gd name="T63" fmla="*/ 454 h 694"/>
                <a:gd name="T64" fmla="*/ 696 w 892"/>
                <a:gd name="T65" fmla="*/ 459 h 694"/>
                <a:gd name="T66" fmla="*/ 696 w 892"/>
                <a:gd name="T67" fmla="*/ 694 h 694"/>
                <a:gd name="T68" fmla="*/ 649 w 892"/>
                <a:gd name="T69" fmla="*/ 694 h 694"/>
                <a:gd name="T70" fmla="*/ 649 w 892"/>
                <a:gd name="T71" fmla="*/ 694 h 694"/>
                <a:gd name="T72" fmla="*/ 442 w 892"/>
                <a:gd name="T73" fmla="*/ 694 h 694"/>
                <a:gd name="T74" fmla="*/ 435 w 892"/>
                <a:gd name="T75" fmla="*/ 694 h 694"/>
                <a:gd name="T76" fmla="*/ 435 w 892"/>
                <a:gd name="T77" fmla="*/ 694 h 694"/>
                <a:gd name="T78" fmla="*/ 416 w 892"/>
                <a:gd name="T79" fmla="*/ 684 h 694"/>
                <a:gd name="T80" fmla="*/ 418 w 892"/>
                <a:gd name="T81" fmla="*/ 663 h 694"/>
                <a:gd name="T82" fmla="*/ 441 w 892"/>
                <a:gd name="T83" fmla="*/ 590 h 694"/>
                <a:gd name="T84" fmla="*/ 340 w 892"/>
                <a:gd name="T85" fmla="*/ 499 h 694"/>
                <a:gd name="T86" fmla="*/ 240 w 892"/>
                <a:gd name="T87" fmla="*/ 590 h 694"/>
                <a:gd name="T88" fmla="*/ 263 w 892"/>
                <a:gd name="T89" fmla="*/ 663 h 694"/>
                <a:gd name="T90" fmla="*/ 264 w 892"/>
                <a:gd name="T91" fmla="*/ 684 h 694"/>
                <a:gd name="T92" fmla="*/ 244 w 892"/>
                <a:gd name="T93" fmla="*/ 694 h 694"/>
                <a:gd name="T94" fmla="*/ 243 w 892"/>
                <a:gd name="T95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92" h="694">
                  <a:moveTo>
                    <a:pt x="243" y="694"/>
                  </a:moveTo>
                  <a:cubicBezTo>
                    <a:pt x="237" y="694"/>
                    <a:pt x="237" y="694"/>
                    <a:pt x="237" y="694"/>
                  </a:cubicBezTo>
                  <a:cubicBezTo>
                    <a:pt x="2" y="694"/>
                    <a:pt x="2" y="694"/>
                    <a:pt x="2" y="694"/>
                  </a:cubicBezTo>
                  <a:cubicBezTo>
                    <a:pt x="2" y="459"/>
                    <a:pt x="2" y="459"/>
                    <a:pt x="2" y="459"/>
                  </a:cubicBezTo>
                  <a:cubicBezTo>
                    <a:pt x="2" y="458"/>
                    <a:pt x="0" y="294"/>
                    <a:pt x="2" y="261"/>
                  </a:cubicBezTo>
                  <a:cubicBezTo>
                    <a:pt x="2" y="260"/>
                    <a:pt x="2" y="258"/>
                    <a:pt x="2" y="25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443" y="1"/>
                    <a:pt x="443" y="1"/>
                    <a:pt x="443" y="1"/>
                  </a:cubicBezTo>
                  <a:cubicBezTo>
                    <a:pt x="564" y="1"/>
                    <a:pt x="564" y="1"/>
                    <a:pt x="564" y="1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58" y="0"/>
                    <a:pt x="681" y="0"/>
                    <a:pt x="696" y="0"/>
                  </a:cubicBezTo>
                  <a:cubicBezTo>
                    <a:pt x="696" y="254"/>
                    <a:pt x="696" y="254"/>
                    <a:pt x="696" y="254"/>
                  </a:cubicBezTo>
                  <a:cubicBezTo>
                    <a:pt x="696" y="257"/>
                    <a:pt x="696" y="259"/>
                    <a:pt x="696" y="260"/>
                  </a:cubicBezTo>
                  <a:cubicBezTo>
                    <a:pt x="697" y="260"/>
                    <a:pt x="697" y="260"/>
                    <a:pt x="697" y="260"/>
                  </a:cubicBezTo>
                  <a:cubicBezTo>
                    <a:pt x="697" y="261"/>
                    <a:pt x="697" y="261"/>
                    <a:pt x="697" y="262"/>
                  </a:cubicBezTo>
                  <a:cubicBezTo>
                    <a:pt x="710" y="261"/>
                    <a:pt x="710" y="261"/>
                    <a:pt x="710" y="261"/>
                  </a:cubicBezTo>
                  <a:cubicBezTo>
                    <a:pt x="712" y="261"/>
                    <a:pt x="712" y="261"/>
                    <a:pt x="712" y="261"/>
                  </a:cubicBezTo>
                  <a:cubicBezTo>
                    <a:pt x="697" y="262"/>
                    <a:pt x="697" y="262"/>
                    <a:pt x="697" y="262"/>
                  </a:cubicBezTo>
                  <a:cubicBezTo>
                    <a:pt x="700" y="290"/>
                    <a:pt x="717" y="308"/>
                    <a:pt x="741" y="308"/>
                  </a:cubicBezTo>
                  <a:cubicBezTo>
                    <a:pt x="748" y="308"/>
                    <a:pt x="756" y="306"/>
                    <a:pt x="765" y="302"/>
                  </a:cubicBezTo>
                  <a:cubicBezTo>
                    <a:pt x="781" y="294"/>
                    <a:pt x="812" y="281"/>
                    <a:pt x="827" y="281"/>
                  </a:cubicBezTo>
                  <a:cubicBezTo>
                    <a:pt x="863" y="281"/>
                    <a:pt x="892" y="315"/>
                    <a:pt x="892" y="356"/>
                  </a:cubicBezTo>
                  <a:cubicBezTo>
                    <a:pt x="892" y="398"/>
                    <a:pt x="863" y="432"/>
                    <a:pt x="827" y="432"/>
                  </a:cubicBezTo>
                  <a:cubicBezTo>
                    <a:pt x="812" y="432"/>
                    <a:pt x="781" y="419"/>
                    <a:pt x="765" y="411"/>
                  </a:cubicBezTo>
                  <a:cubicBezTo>
                    <a:pt x="756" y="407"/>
                    <a:pt x="748" y="405"/>
                    <a:pt x="741" y="405"/>
                  </a:cubicBezTo>
                  <a:cubicBezTo>
                    <a:pt x="716" y="405"/>
                    <a:pt x="699" y="424"/>
                    <a:pt x="697" y="453"/>
                  </a:cubicBezTo>
                  <a:cubicBezTo>
                    <a:pt x="696" y="454"/>
                    <a:pt x="696" y="454"/>
                    <a:pt x="696" y="454"/>
                  </a:cubicBezTo>
                  <a:cubicBezTo>
                    <a:pt x="696" y="459"/>
                    <a:pt x="696" y="459"/>
                    <a:pt x="696" y="459"/>
                  </a:cubicBezTo>
                  <a:cubicBezTo>
                    <a:pt x="696" y="694"/>
                    <a:pt x="696" y="694"/>
                    <a:pt x="696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442" y="694"/>
                    <a:pt x="442" y="694"/>
                    <a:pt x="442" y="694"/>
                  </a:cubicBezTo>
                  <a:cubicBezTo>
                    <a:pt x="439" y="694"/>
                    <a:pt x="436" y="694"/>
                    <a:pt x="435" y="694"/>
                  </a:cubicBezTo>
                  <a:cubicBezTo>
                    <a:pt x="435" y="694"/>
                    <a:pt x="435" y="694"/>
                    <a:pt x="435" y="694"/>
                  </a:cubicBezTo>
                  <a:cubicBezTo>
                    <a:pt x="426" y="693"/>
                    <a:pt x="419" y="689"/>
                    <a:pt x="416" y="684"/>
                  </a:cubicBezTo>
                  <a:cubicBezTo>
                    <a:pt x="413" y="677"/>
                    <a:pt x="415" y="669"/>
                    <a:pt x="418" y="663"/>
                  </a:cubicBezTo>
                  <a:cubicBezTo>
                    <a:pt x="420" y="658"/>
                    <a:pt x="441" y="615"/>
                    <a:pt x="441" y="590"/>
                  </a:cubicBezTo>
                  <a:cubicBezTo>
                    <a:pt x="441" y="540"/>
                    <a:pt x="396" y="499"/>
                    <a:pt x="340" y="499"/>
                  </a:cubicBezTo>
                  <a:cubicBezTo>
                    <a:pt x="285" y="499"/>
                    <a:pt x="240" y="540"/>
                    <a:pt x="240" y="590"/>
                  </a:cubicBezTo>
                  <a:cubicBezTo>
                    <a:pt x="240" y="615"/>
                    <a:pt x="261" y="658"/>
                    <a:pt x="263" y="663"/>
                  </a:cubicBezTo>
                  <a:cubicBezTo>
                    <a:pt x="267" y="671"/>
                    <a:pt x="267" y="679"/>
                    <a:pt x="264" y="684"/>
                  </a:cubicBezTo>
                  <a:cubicBezTo>
                    <a:pt x="261" y="690"/>
                    <a:pt x="254" y="693"/>
                    <a:pt x="244" y="694"/>
                  </a:cubicBezTo>
                  <a:cubicBezTo>
                    <a:pt x="244" y="694"/>
                    <a:pt x="243" y="694"/>
                    <a:pt x="243" y="694"/>
                  </a:cubicBezTo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vert="horz" wrap="square" lIns="60948" tIns="30474" rIns="60948" bIns="30474" numCol="1" anchor="t" anchorCtr="0" compatLnSpc="1"/>
            <a:lstStyle/>
            <a:p>
              <a:endParaRPr lang="en-US" sz="935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9" name="Rectangle 26"/>
            <p:cNvSpPr/>
            <p:nvPr/>
          </p:nvSpPr>
          <p:spPr>
            <a:xfrm>
              <a:off x="2871" y="3912"/>
              <a:ext cx="2146" cy="35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03</a:t>
              </a:r>
              <a:r>
                <a:rPr lang="en-US" sz="5335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grpSp>
        <p:nvGrpSpPr>
          <p:cNvPr id="60" name="组合 29"/>
          <p:cNvGrpSpPr/>
          <p:nvPr/>
        </p:nvGrpSpPr>
        <p:grpSpPr>
          <a:xfrm>
            <a:off x="17577008" y="3792470"/>
            <a:ext cx="2596528" cy="2757074"/>
            <a:chOff x="16462" y="2896"/>
            <a:chExt cx="4747" cy="4730"/>
          </a:xfrm>
          <a:solidFill>
            <a:srgbClr val="1475B2"/>
          </a:solidFill>
        </p:grpSpPr>
        <p:sp>
          <p:nvSpPr>
            <p:cNvPr id="61" name="Freeform 11"/>
            <p:cNvSpPr/>
            <p:nvPr/>
          </p:nvSpPr>
          <p:spPr bwMode="auto">
            <a:xfrm>
              <a:off x="16462" y="2896"/>
              <a:ext cx="4747" cy="4496"/>
            </a:xfrm>
            <a:custGeom>
              <a:avLst/>
              <a:gdLst>
                <a:gd name="connsiteX0" fmla="*/ 1643 w 4747"/>
                <a:gd name="connsiteY0" fmla="*/ 4527 h 4533"/>
                <a:gd name="connsiteX1" fmla="*/ 1611 w 4747"/>
                <a:gd name="connsiteY1" fmla="*/ 4527 h 4533"/>
                <a:gd name="connsiteX2" fmla="*/ 0 w 4747"/>
                <a:gd name="connsiteY2" fmla="*/ 4527 h 4533"/>
                <a:gd name="connsiteX3" fmla="*/ 0 w 4747"/>
                <a:gd name="connsiteY3" fmla="*/ 2994 h 4533"/>
                <a:gd name="connsiteX4" fmla="*/ 0 w 4747"/>
                <a:gd name="connsiteY4" fmla="*/ 2968 h 4533"/>
                <a:gd name="connsiteX5" fmla="*/ 130 w 4747"/>
                <a:gd name="connsiteY5" fmla="*/ 2811 h 4533"/>
                <a:gd name="connsiteX6" fmla="*/ 215 w 4747"/>
                <a:gd name="connsiteY6" fmla="*/ 2831 h 4533"/>
                <a:gd name="connsiteX7" fmla="*/ 717 w 4747"/>
                <a:gd name="connsiteY7" fmla="*/ 2981 h 4533"/>
                <a:gd name="connsiteX8" fmla="*/ 1343 w 4747"/>
                <a:gd name="connsiteY8" fmla="*/ 2329 h 4533"/>
                <a:gd name="connsiteX9" fmla="*/ 717 w 4747"/>
                <a:gd name="connsiteY9" fmla="*/ 1670 h 4533"/>
                <a:gd name="connsiteX10" fmla="*/ 215 w 4747"/>
                <a:gd name="connsiteY10" fmla="*/ 1820 h 4533"/>
                <a:gd name="connsiteX11" fmla="*/ 130 w 4747"/>
                <a:gd name="connsiteY11" fmla="*/ 1846 h 4533"/>
                <a:gd name="connsiteX12" fmla="*/ 7 w 4747"/>
                <a:gd name="connsiteY12" fmla="*/ 1696 h 4533"/>
                <a:gd name="connsiteX13" fmla="*/ 0 w 4747"/>
                <a:gd name="connsiteY13" fmla="*/ 1689 h 4533"/>
                <a:gd name="connsiteX14" fmla="*/ 0 w 4747"/>
                <a:gd name="connsiteY14" fmla="*/ 1663 h 4533"/>
                <a:gd name="connsiteX15" fmla="*/ 0 w 4747"/>
                <a:gd name="connsiteY15" fmla="*/ 7 h 4533"/>
                <a:gd name="connsiteX16" fmla="*/ 215 w 4747"/>
                <a:gd name="connsiteY16" fmla="*/ 7 h 4533"/>
                <a:gd name="connsiteX17" fmla="*/ 1650 w 4747"/>
                <a:gd name="connsiteY17" fmla="*/ 7 h 4533"/>
                <a:gd name="connsiteX18" fmla="*/ 1656 w 4747"/>
                <a:gd name="connsiteY18" fmla="*/ 7 h 4533"/>
                <a:gd name="connsiteX19" fmla="*/ 3019 w 4747"/>
                <a:gd name="connsiteY19" fmla="*/ 7 h 4533"/>
                <a:gd name="connsiteX20" fmla="*/ 3841 w 4747"/>
                <a:gd name="connsiteY20" fmla="*/ 7 h 4533"/>
                <a:gd name="connsiteX21" fmla="*/ 3841 w 4747"/>
                <a:gd name="connsiteY21" fmla="*/ 0 h 4533"/>
                <a:gd name="connsiteX22" fmla="*/ 4467 w 4747"/>
                <a:gd name="connsiteY22" fmla="*/ 0 h 4533"/>
                <a:gd name="connsiteX23" fmla="*/ 4747 w 4747"/>
                <a:gd name="connsiteY23" fmla="*/ 0 h 4533"/>
                <a:gd name="connsiteX24" fmla="*/ 4747 w 4747"/>
                <a:gd name="connsiteY24" fmla="*/ 4527 h 4533"/>
                <a:gd name="connsiteX25" fmla="*/ 4428 w 4747"/>
                <a:gd name="connsiteY25" fmla="*/ 4527 h 4533"/>
                <a:gd name="connsiteX26" fmla="*/ 3006 w 4747"/>
                <a:gd name="connsiteY26" fmla="*/ 4527 h 4533"/>
                <a:gd name="connsiteX27" fmla="*/ 2960 w 4747"/>
                <a:gd name="connsiteY27" fmla="*/ 4527 h 4533"/>
                <a:gd name="connsiteX28" fmla="*/ 2830 w 4747"/>
                <a:gd name="connsiteY28" fmla="*/ 4461 h 4533"/>
                <a:gd name="connsiteX29" fmla="*/ 2843 w 4747"/>
                <a:gd name="connsiteY29" fmla="*/ 4324 h 4533"/>
                <a:gd name="connsiteX30" fmla="*/ 3006 w 4747"/>
                <a:gd name="connsiteY30" fmla="*/ 3848 h 4533"/>
                <a:gd name="connsiteX31" fmla="*/ 2315 w 4747"/>
                <a:gd name="connsiteY31" fmla="*/ 3255 h 4533"/>
                <a:gd name="connsiteX32" fmla="*/ 1624 w 4747"/>
                <a:gd name="connsiteY32" fmla="*/ 3848 h 4533"/>
                <a:gd name="connsiteX33" fmla="*/ 1787 w 4747"/>
                <a:gd name="connsiteY33" fmla="*/ 4324 h 4533"/>
                <a:gd name="connsiteX34" fmla="*/ 1793 w 4747"/>
                <a:gd name="connsiteY34" fmla="*/ 4461 h 4533"/>
                <a:gd name="connsiteX35" fmla="*/ 1656 w 4747"/>
                <a:gd name="connsiteY35" fmla="*/ 4533 h 4533"/>
                <a:gd name="connsiteX36" fmla="*/ 1643 w 4747"/>
                <a:gd name="connsiteY36" fmla="*/ 4527 h 4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0" t="0" r="r" b="b"/>
              <a:pathLst>
                <a:path w="4747" h="4533">
                  <a:moveTo>
                    <a:pt x="1643" y="4527"/>
                  </a:moveTo>
                  <a:cubicBezTo>
                    <a:pt x="1611" y="4527"/>
                    <a:pt x="1611" y="4527"/>
                    <a:pt x="1611" y="4527"/>
                  </a:cubicBezTo>
                  <a:cubicBezTo>
                    <a:pt x="0" y="4527"/>
                    <a:pt x="0" y="4527"/>
                    <a:pt x="0" y="4527"/>
                  </a:cubicBezTo>
                  <a:cubicBezTo>
                    <a:pt x="0" y="2994"/>
                    <a:pt x="0" y="2994"/>
                    <a:pt x="0" y="2994"/>
                  </a:cubicBezTo>
                  <a:cubicBezTo>
                    <a:pt x="0" y="2968"/>
                    <a:pt x="0" y="2968"/>
                    <a:pt x="0" y="2968"/>
                  </a:cubicBezTo>
                  <a:cubicBezTo>
                    <a:pt x="7" y="2929"/>
                    <a:pt x="26" y="2811"/>
                    <a:pt x="130" y="2811"/>
                  </a:cubicBezTo>
                  <a:cubicBezTo>
                    <a:pt x="156" y="2811"/>
                    <a:pt x="183" y="2818"/>
                    <a:pt x="215" y="2831"/>
                  </a:cubicBezTo>
                  <a:cubicBezTo>
                    <a:pt x="248" y="2844"/>
                    <a:pt x="548" y="2981"/>
                    <a:pt x="717" y="2981"/>
                  </a:cubicBezTo>
                  <a:cubicBezTo>
                    <a:pt x="1063" y="2981"/>
                    <a:pt x="1343" y="2687"/>
                    <a:pt x="1343" y="2329"/>
                  </a:cubicBezTo>
                  <a:cubicBezTo>
                    <a:pt x="1343" y="1963"/>
                    <a:pt x="1063" y="1670"/>
                    <a:pt x="717" y="1670"/>
                  </a:cubicBezTo>
                  <a:cubicBezTo>
                    <a:pt x="548" y="1670"/>
                    <a:pt x="248" y="1807"/>
                    <a:pt x="215" y="1820"/>
                  </a:cubicBezTo>
                  <a:cubicBezTo>
                    <a:pt x="183" y="1833"/>
                    <a:pt x="156" y="1846"/>
                    <a:pt x="130" y="1846"/>
                  </a:cubicBezTo>
                  <a:cubicBezTo>
                    <a:pt x="33" y="1846"/>
                    <a:pt x="7" y="1741"/>
                    <a:pt x="7" y="1696"/>
                  </a:cubicBezTo>
                  <a:cubicBezTo>
                    <a:pt x="0" y="1689"/>
                    <a:pt x="0" y="1689"/>
                    <a:pt x="0" y="1689"/>
                  </a:cubicBezTo>
                  <a:cubicBezTo>
                    <a:pt x="0" y="1683"/>
                    <a:pt x="0" y="1663"/>
                    <a:pt x="0" y="166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1650" y="7"/>
                    <a:pt x="1650" y="7"/>
                    <a:pt x="1650" y="7"/>
                  </a:cubicBezTo>
                  <a:cubicBezTo>
                    <a:pt x="1656" y="7"/>
                    <a:pt x="1656" y="7"/>
                    <a:pt x="1656" y="7"/>
                  </a:cubicBezTo>
                  <a:cubicBezTo>
                    <a:pt x="3019" y="7"/>
                    <a:pt x="3019" y="7"/>
                    <a:pt x="3019" y="7"/>
                  </a:cubicBezTo>
                  <a:cubicBezTo>
                    <a:pt x="3841" y="7"/>
                    <a:pt x="3841" y="7"/>
                    <a:pt x="3841" y="7"/>
                  </a:cubicBezTo>
                  <a:cubicBezTo>
                    <a:pt x="3841" y="0"/>
                    <a:pt x="3841" y="0"/>
                    <a:pt x="3841" y="0"/>
                  </a:cubicBezTo>
                  <a:cubicBezTo>
                    <a:pt x="4467" y="0"/>
                    <a:pt x="4467" y="0"/>
                    <a:pt x="4467" y="0"/>
                  </a:cubicBezTo>
                  <a:cubicBezTo>
                    <a:pt x="4486" y="0"/>
                    <a:pt x="4643" y="0"/>
                    <a:pt x="4747" y="0"/>
                  </a:cubicBezTo>
                  <a:cubicBezTo>
                    <a:pt x="4747" y="1663"/>
                    <a:pt x="4747" y="4527"/>
                    <a:pt x="4747" y="4527"/>
                  </a:cubicBezTo>
                  <a:cubicBezTo>
                    <a:pt x="4428" y="4527"/>
                    <a:pt x="4428" y="4527"/>
                    <a:pt x="4428" y="4527"/>
                  </a:cubicBezTo>
                  <a:cubicBezTo>
                    <a:pt x="3006" y="4527"/>
                    <a:pt x="3006" y="4527"/>
                    <a:pt x="3006" y="4527"/>
                  </a:cubicBezTo>
                  <a:cubicBezTo>
                    <a:pt x="2987" y="4527"/>
                    <a:pt x="2967" y="4527"/>
                    <a:pt x="2960" y="4527"/>
                  </a:cubicBezTo>
                  <a:cubicBezTo>
                    <a:pt x="2902" y="4520"/>
                    <a:pt x="2856" y="4494"/>
                    <a:pt x="2830" y="4461"/>
                  </a:cubicBezTo>
                  <a:cubicBezTo>
                    <a:pt x="2810" y="4416"/>
                    <a:pt x="2824" y="4364"/>
                    <a:pt x="2843" y="4324"/>
                  </a:cubicBezTo>
                  <a:cubicBezTo>
                    <a:pt x="2863" y="4298"/>
                    <a:pt x="3006" y="4011"/>
                    <a:pt x="3006" y="3848"/>
                  </a:cubicBezTo>
                  <a:cubicBezTo>
                    <a:pt x="3006" y="3522"/>
                    <a:pt x="2693" y="3255"/>
                    <a:pt x="2315" y="3255"/>
                  </a:cubicBezTo>
                  <a:cubicBezTo>
                    <a:pt x="1930" y="3255"/>
                    <a:pt x="1624" y="3522"/>
                    <a:pt x="1624" y="3848"/>
                  </a:cubicBezTo>
                  <a:cubicBezTo>
                    <a:pt x="1624" y="4011"/>
                    <a:pt x="1767" y="4298"/>
                    <a:pt x="1787" y="4324"/>
                  </a:cubicBezTo>
                  <a:cubicBezTo>
                    <a:pt x="1813" y="4377"/>
                    <a:pt x="1813" y="4429"/>
                    <a:pt x="1793" y="4461"/>
                  </a:cubicBezTo>
                  <a:cubicBezTo>
                    <a:pt x="1774" y="4500"/>
                    <a:pt x="1721" y="4520"/>
                    <a:pt x="1656" y="4533"/>
                  </a:cubicBezTo>
                  <a:cubicBezTo>
                    <a:pt x="1650" y="4527"/>
                    <a:pt x="1643" y="4527"/>
                    <a:pt x="1643" y="452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60948" tIns="30474" rIns="60948" bIns="30474" numCol="1" anchor="t" anchorCtr="0" compatLnSpc="1"/>
            <a:lstStyle/>
            <a:p>
              <a:endParaRPr lang="en-US" sz="935" b="1" baseline="-25000" dirty="0">
                <a:solidFill>
                  <a:srgbClr val="1475B2"/>
                </a:solidFill>
                <a:cs typeface="+mn-ea"/>
                <a:sym typeface="+mn-lt"/>
              </a:endParaRPr>
            </a:p>
          </p:txBody>
        </p:sp>
        <p:sp>
          <p:nvSpPr>
            <p:cNvPr id="62" name="Rectangle 27"/>
            <p:cNvSpPr/>
            <p:nvPr/>
          </p:nvSpPr>
          <p:spPr>
            <a:xfrm>
              <a:off x="17998" y="4088"/>
              <a:ext cx="2233" cy="3538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04 </a:t>
              </a:r>
              <a:r>
                <a:rPr lang="en-US" sz="6400" b="1" dirty="0">
                  <a:solidFill>
                    <a:schemeClr val="bg1"/>
                  </a:solidFill>
                  <a:cs typeface="+mn-ea"/>
                  <a:sym typeface="+mn-lt"/>
                </a:rPr>
                <a:t>     </a:t>
              </a:r>
            </a:p>
          </p:txBody>
        </p:sp>
      </p:grpSp>
      <p:sp>
        <p:nvSpPr>
          <p:cNvPr id="63" name="文本框 25"/>
          <p:cNvSpPr txBox="1"/>
          <p:nvPr/>
        </p:nvSpPr>
        <p:spPr>
          <a:xfrm>
            <a:off x="16789100" y="6825314"/>
            <a:ext cx="4287046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just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传送带的始端空出位置</a:t>
            </a:r>
          </a:p>
          <a:p>
            <a:pPr algn="just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将新的货物放入传送带</a:t>
            </a:r>
          </a:p>
        </p:txBody>
      </p:sp>
      <p:sp>
        <p:nvSpPr>
          <p:cNvPr id="4" name="矩形 3"/>
          <p:cNvSpPr/>
          <p:nvPr/>
        </p:nvSpPr>
        <p:spPr>
          <a:xfrm>
            <a:off x="1963298" y="2030710"/>
            <a:ext cx="5536268" cy="85594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思源黑体 CN Medium" panose="020B0600000000000000" pitchFamily="34" charset="-122"/>
                <a:ea typeface="思源黑体 CN Medium" panose="020B0600000000000000" pitchFamily="34" charset="-122"/>
                <a:cs typeface="Source Han Sans CN Normal" charset="-122"/>
              </a:rPr>
              <a:t>传送带的工作机制</a:t>
            </a:r>
          </a:p>
        </p:txBody>
      </p:sp>
      <p:sp>
        <p:nvSpPr>
          <p:cNvPr id="36" name="Rectangle 26"/>
          <p:cNvSpPr/>
          <p:nvPr/>
        </p:nvSpPr>
        <p:spPr>
          <a:xfrm>
            <a:off x="8722187" y="4477639"/>
            <a:ext cx="124212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02</a:t>
            </a:r>
            <a:r>
              <a:rPr lang="en-US" sz="5335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60190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的架构实现</a:t>
            </a:r>
          </a:p>
        </p:txBody>
      </p:sp>
      <p:sp>
        <p:nvSpPr>
          <p:cNvPr id="12" name="îsḷîḓè"/>
          <p:cNvSpPr/>
          <p:nvPr/>
        </p:nvSpPr>
        <p:spPr>
          <a:xfrm>
            <a:off x="1963243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íś1ïḍé"/>
          <p:cNvSpPr/>
          <p:nvPr/>
        </p:nvSpPr>
        <p:spPr>
          <a:xfrm>
            <a:off x="1963243" y="10068772"/>
            <a:ext cx="4401748" cy="987465"/>
          </a:xfrm>
          <a:prstGeom prst="rect">
            <a:avLst/>
          </a:prstGeom>
          <a:solidFill>
            <a:srgbClr val="4E4B4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1.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加载</a:t>
            </a:r>
          </a:p>
        </p:txBody>
      </p:sp>
      <p:sp>
        <p:nvSpPr>
          <p:cNvPr id="18" name="文本框 23"/>
          <p:cNvSpPr txBox="1"/>
          <p:nvPr/>
        </p:nvSpPr>
        <p:spPr>
          <a:xfrm>
            <a:off x="1958678" y="7217707"/>
            <a:ext cx="4401748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50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加载第一屏数据</a:t>
            </a:r>
          </a:p>
        </p:txBody>
      </p:sp>
      <p:sp>
        <p:nvSpPr>
          <p:cNvPr id="20" name="ï$1iḋè"/>
          <p:cNvSpPr/>
          <p:nvPr/>
        </p:nvSpPr>
        <p:spPr>
          <a:xfrm>
            <a:off x="6866961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îṥľïḋé"/>
          <p:cNvSpPr/>
          <p:nvPr/>
        </p:nvSpPr>
        <p:spPr>
          <a:xfrm>
            <a:off x="6866961" y="10068772"/>
            <a:ext cx="4401748" cy="987465"/>
          </a:xfrm>
          <a:prstGeom prst="rect">
            <a:avLst/>
          </a:prstGeom>
          <a:solidFill>
            <a:srgbClr val="1577BA"/>
          </a:solidFill>
          <a:ln>
            <a:solidFill>
              <a:srgbClr val="157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滑动</a:t>
            </a:r>
          </a:p>
        </p:txBody>
      </p:sp>
      <p:sp>
        <p:nvSpPr>
          <p:cNvPr id="26" name="文本框 24"/>
          <p:cNvSpPr txBox="1"/>
          <p:nvPr/>
        </p:nvSpPr>
        <p:spPr>
          <a:xfrm>
            <a:off x="6866959" y="7217707"/>
            <a:ext cx="4401748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ctr"/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用户手指开始滑动</a:t>
            </a:r>
          </a:p>
        </p:txBody>
      </p:sp>
      <p:sp>
        <p:nvSpPr>
          <p:cNvPr id="27" name="îṡḻïḑê"/>
          <p:cNvSpPr/>
          <p:nvPr/>
        </p:nvSpPr>
        <p:spPr>
          <a:xfrm>
            <a:off x="11770679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8" name="íSḷîďé"/>
          <p:cNvSpPr/>
          <p:nvPr/>
        </p:nvSpPr>
        <p:spPr>
          <a:xfrm>
            <a:off x="11770679" y="10068772"/>
            <a:ext cx="4401748" cy="987465"/>
          </a:xfrm>
          <a:prstGeom prst="rect">
            <a:avLst/>
          </a:prstGeom>
          <a:solidFill>
            <a:srgbClr val="4E4E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滑出</a:t>
            </a:r>
          </a:p>
        </p:txBody>
      </p:sp>
      <p:sp>
        <p:nvSpPr>
          <p:cNvPr id="33" name="文本框 25"/>
          <p:cNvSpPr txBox="1"/>
          <p:nvPr/>
        </p:nvSpPr>
        <p:spPr>
          <a:xfrm>
            <a:off x="11770676" y="6956111"/>
            <a:ext cx="4406315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ctr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用户将不需要的</a:t>
            </a:r>
          </a:p>
          <a:p>
            <a:pPr algn="ctr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信息划出屏幕</a:t>
            </a:r>
          </a:p>
        </p:txBody>
      </p:sp>
      <p:sp>
        <p:nvSpPr>
          <p:cNvPr id="34" name="iṥ1ïḋè"/>
          <p:cNvSpPr/>
          <p:nvPr/>
        </p:nvSpPr>
        <p:spPr>
          <a:xfrm>
            <a:off x="16674398" y="3498598"/>
            <a:ext cx="4401748" cy="8174541"/>
          </a:xfrm>
          <a:prstGeom prst="roundRect">
            <a:avLst>
              <a:gd name="adj" fmla="val 4016"/>
            </a:avLst>
          </a:prstGeom>
          <a:solidFill>
            <a:schemeClr val="bg1"/>
          </a:solidFill>
          <a:ln w="3175">
            <a:solidFill>
              <a:schemeClr val="bg1">
                <a:lumMod val="8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3061115" anchor="t" anchorCtr="1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endParaRPr lang="zh-CN" altLang="en-US" sz="1885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35" name="iṩ1íḍê"/>
          <p:cNvSpPr/>
          <p:nvPr/>
        </p:nvSpPr>
        <p:spPr>
          <a:xfrm>
            <a:off x="16674398" y="10068772"/>
            <a:ext cx="4401748" cy="987465"/>
          </a:xfrm>
          <a:prstGeom prst="rect">
            <a:avLst/>
          </a:prstGeom>
          <a:solidFill>
            <a:srgbClr val="1577BA"/>
          </a:solidFill>
          <a:ln>
            <a:solidFill>
              <a:srgbClr val="1577B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</a:bodyPr>
          <a:lstStyle>
            <a:defPPr>
              <a:defRPr lang="zh-CN">
                <a:solidFill>
                  <a:schemeClr val="lt1"/>
                </a:solidFill>
              </a:defRPr>
            </a:defPPr>
            <a:lvl1pPr marL="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64770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12960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94373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25920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323977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38881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4535805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5184140" algn="l" defTabSz="1296035" rtl="0" eaLnBrk="1" latinLnBrk="0" hangingPunct="1">
              <a:defRPr sz="255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4.</a:t>
            </a:r>
            <a:r>
              <a:rPr lang="zh-CN" altLang="en-US" sz="3600" b="1" dirty="0">
                <a:solidFill>
                  <a:schemeClr val="bg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加载</a:t>
            </a:r>
          </a:p>
        </p:txBody>
      </p:sp>
      <p:sp>
        <p:nvSpPr>
          <p:cNvPr id="38" name="文本框 26"/>
          <p:cNvSpPr txBox="1"/>
          <p:nvPr/>
        </p:nvSpPr>
        <p:spPr>
          <a:xfrm>
            <a:off x="16789100" y="6601558"/>
            <a:ext cx="4139127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endParaRPr lang="en-US" altLang="zh-CN" dirty="0"/>
          </a:p>
          <a:p>
            <a:endParaRPr lang="en-US" altLang="zh-CN" dirty="0"/>
          </a:p>
        </p:txBody>
      </p:sp>
      <p:grpSp>
        <p:nvGrpSpPr>
          <p:cNvPr id="50" name="组合 5"/>
          <p:cNvGrpSpPr/>
          <p:nvPr/>
        </p:nvGrpSpPr>
        <p:grpSpPr>
          <a:xfrm>
            <a:off x="2480646" y="3835420"/>
            <a:ext cx="3366942" cy="2713701"/>
            <a:chOff x="1422" y="2729"/>
            <a:chExt cx="5817" cy="4690"/>
          </a:xfrm>
        </p:grpSpPr>
        <p:sp>
          <p:nvSpPr>
            <p:cNvPr id="51" name="Freeform 5"/>
            <p:cNvSpPr/>
            <p:nvPr/>
          </p:nvSpPr>
          <p:spPr bwMode="auto">
            <a:xfrm>
              <a:off x="1422" y="2729"/>
              <a:ext cx="5817" cy="4527"/>
            </a:xfrm>
            <a:custGeom>
              <a:avLst/>
              <a:gdLst>
                <a:gd name="T0" fmla="*/ 243 w 892"/>
                <a:gd name="T1" fmla="*/ 694 h 694"/>
                <a:gd name="T2" fmla="*/ 237 w 892"/>
                <a:gd name="T3" fmla="*/ 694 h 694"/>
                <a:gd name="T4" fmla="*/ 2 w 892"/>
                <a:gd name="T5" fmla="*/ 694 h 694"/>
                <a:gd name="T6" fmla="*/ 2 w 892"/>
                <a:gd name="T7" fmla="*/ 459 h 694"/>
                <a:gd name="T8" fmla="*/ 2 w 892"/>
                <a:gd name="T9" fmla="*/ 261 h 694"/>
                <a:gd name="T10" fmla="*/ 2 w 892"/>
                <a:gd name="T11" fmla="*/ 257 h 694"/>
                <a:gd name="T12" fmla="*/ 2 w 892"/>
                <a:gd name="T13" fmla="*/ 0 h 694"/>
                <a:gd name="T14" fmla="*/ 33 w 892"/>
                <a:gd name="T15" fmla="*/ 1 h 694"/>
                <a:gd name="T16" fmla="*/ 244 w 892"/>
                <a:gd name="T17" fmla="*/ 1 h 694"/>
                <a:gd name="T18" fmla="*/ 244 w 892"/>
                <a:gd name="T19" fmla="*/ 1 h 694"/>
                <a:gd name="T20" fmla="*/ 244 w 892"/>
                <a:gd name="T21" fmla="*/ 1 h 694"/>
                <a:gd name="T22" fmla="*/ 443 w 892"/>
                <a:gd name="T23" fmla="*/ 1 h 694"/>
                <a:gd name="T24" fmla="*/ 564 w 892"/>
                <a:gd name="T25" fmla="*/ 1 h 694"/>
                <a:gd name="T26" fmla="*/ 564 w 892"/>
                <a:gd name="T27" fmla="*/ 0 h 694"/>
                <a:gd name="T28" fmla="*/ 655 w 892"/>
                <a:gd name="T29" fmla="*/ 0 h 694"/>
                <a:gd name="T30" fmla="*/ 696 w 892"/>
                <a:gd name="T31" fmla="*/ 0 h 694"/>
                <a:gd name="T32" fmla="*/ 696 w 892"/>
                <a:gd name="T33" fmla="*/ 254 h 694"/>
                <a:gd name="T34" fmla="*/ 696 w 892"/>
                <a:gd name="T35" fmla="*/ 260 h 694"/>
                <a:gd name="T36" fmla="*/ 697 w 892"/>
                <a:gd name="T37" fmla="*/ 260 h 694"/>
                <a:gd name="T38" fmla="*/ 697 w 892"/>
                <a:gd name="T39" fmla="*/ 262 h 694"/>
                <a:gd name="T40" fmla="*/ 710 w 892"/>
                <a:gd name="T41" fmla="*/ 261 h 694"/>
                <a:gd name="T42" fmla="*/ 712 w 892"/>
                <a:gd name="T43" fmla="*/ 261 h 694"/>
                <a:gd name="T44" fmla="*/ 697 w 892"/>
                <a:gd name="T45" fmla="*/ 262 h 694"/>
                <a:gd name="T46" fmla="*/ 741 w 892"/>
                <a:gd name="T47" fmla="*/ 308 h 694"/>
                <a:gd name="T48" fmla="*/ 765 w 892"/>
                <a:gd name="T49" fmla="*/ 302 h 694"/>
                <a:gd name="T50" fmla="*/ 827 w 892"/>
                <a:gd name="T51" fmla="*/ 281 h 694"/>
                <a:gd name="T52" fmla="*/ 892 w 892"/>
                <a:gd name="T53" fmla="*/ 356 h 694"/>
                <a:gd name="T54" fmla="*/ 827 w 892"/>
                <a:gd name="T55" fmla="*/ 432 h 694"/>
                <a:gd name="T56" fmla="*/ 765 w 892"/>
                <a:gd name="T57" fmla="*/ 411 h 694"/>
                <a:gd name="T58" fmla="*/ 741 w 892"/>
                <a:gd name="T59" fmla="*/ 405 h 694"/>
                <a:gd name="T60" fmla="*/ 697 w 892"/>
                <a:gd name="T61" fmla="*/ 453 h 694"/>
                <a:gd name="T62" fmla="*/ 696 w 892"/>
                <a:gd name="T63" fmla="*/ 454 h 694"/>
                <a:gd name="T64" fmla="*/ 696 w 892"/>
                <a:gd name="T65" fmla="*/ 459 h 694"/>
                <a:gd name="T66" fmla="*/ 696 w 892"/>
                <a:gd name="T67" fmla="*/ 694 h 694"/>
                <a:gd name="T68" fmla="*/ 649 w 892"/>
                <a:gd name="T69" fmla="*/ 694 h 694"/>
                <a:gd name="T70" fmla="*/ 649 w 892"/>
                <a:gd name="T71" fmla="*/ 694 h 694"/>
                <a:gd name="T72" fmla="*/ 442 w 892"/>
                <a:gd name="T73" fmla="*/ 694 h 694"/>
                <a:gd name="T74" fmla="*/ 435 w 892"/>
                <a:gd name="T75" fmla="*/ 694 h 694"/>
                <a:gd name="T76" fmla="*/ 435 w 892"/>
                <a:gd name="T77" fmla="*/ 694 h 694"/>
                <a:gd name="T78" fmla="*/ 416 w 892"/>
                <a:gd name="T79" fmla="*/ 684 h 694"/>
                <a:gd name="T80" fmla="*/ 418 w 892"/>
                <a:gd name="T81" fmla="*/ 663 h 694"/>
                <a:gd name="T82" fmla="*/ 441 w 892"/>
                <a:gd name="T83" fmla="*/ 590 h 694"/>
                <a:gd name="T84" fmla="*/ 340 w 892"/>
                <a:gd name="T85" fmla="*/ 499 h 694"/>
                <a:gd name="T86" fmla="*/ 240 w 892"/>
                <a:gd name="T87" fmla="*/ 590 h 694"/>
                <a:gd name="T88" fmla="*/ 263 w 892"/>
                <a:gd name="T89" fmla="*/ 663 h 694"/>
                <a:gd name="T90" fmla="*/ 264 w 892"/>
                <a:gd name="T91" fmla="*/ 684 h 694"/>
                <a:gd name="T92" fmla="*/ 244 w 892"/>
                <a:gd name="T93" fmla="*/ 694 h 694"/>
                <a:gd name="T94" fmla="*/ 243 w 892"/>
                <a:gd name="T95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92" h="694">
                  <a:moveTo>
                    <a:pt x="243" y="694"/>
                  </a:moveTo>
                  <a:cubicBezTo>
                    <a:pt x="237" y="694"/>
                    <a:pt x="237" y="694"/>
                    <a:pt x="237" y="694"/>
                  </a:cubicBezTo>
                  <a:cubicBezTo>
                    <a:pt x="2" y="694"/>
                    <a:pt x="2" y="694"/>
                    <a:pt x="2" y="694"/>
                  </a:cubicBezTo>
                  <a:cubicBezTo>
                    <a:pt x="2" y="459"/>
                    <a:pt x="2" y="459"/>
                    <a:pt x="2" y="459"/>
                  </a:cubicBezTo>
                  <a:cubicBezTo>
                    <a:pt x="2" y="458"/>
                    <a:pt x="0" y="294"/>
                    <a:pt x="2" y="261"/>
                  </a:cubicBezTo>
                  <a:cubicBezTo>
                    <a:pt x="2" y="260"/>
                    <a:pt x="2" y="258"/>
                    <a:pt x="2" y="25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443" y="1"/>
                    <a:pt x="443" y="1"/>
                    <a:pt x="443" y="1"/>
                  </a:cubicBezTo>
                  <a:cubicBezTo>
                    <a:pt x="564" y="1"/>
                    <a:pt x="564" y="1"/>
                    <a:pt x="564" y="1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58" y="0"/>
                    <a:pt x="681" y="0"/>
                    <a:pt x="696" y="0"/>
                  </a:cubicBezTo>
                  <a:cubicBezTo>
                    <a:pt x="696" y="254"/>
                    <a:pt x="696" y="254"/>
                    <a:pt x="696" y="254"/>
                  </a:cubicBezTo>
                  <a:cubicBezTo>
                    <a:pt x="696" y="257"/>
                    <a:pt x="696" y="259"/>
                    <a:pt x="696" y="260"/>
                  </a:cubicBezTo>
                  <a:cubicBezTo>
                    <a:pt x="697" y="260"/>
                    <a:pt x="697" y="260"/>
                    <a:pt x="697" y="260"/>
                  </a:cubicBezTo>
                  <a:cubicBezTo>
                    <a:pt x="697" y="261"/>
                    <a:pt x="697" y="261"/>
                    <a:pt x="697" y="262"/>
                  </a:cubicBezTo>
                  <a:cubicBezTo>
                    <a:pt x="710" y="261"/>
                    <a:pt x="710" y="261"/>
                    <a:pt x="710" y="261"/>
                  </a:cubicBezTo>
                  <a:cubicBezTo>
                    <a:pt x="712" y="261"/>
                    <a:pt x="712" y="261"/>
                    <a:pt x="712" y="261"/>
                  </a:cubicBezTo>
                  <a:cubicBezTo>
                    <a:pt x="697" y="262"/>
                    <a:pt x="697" y="262"/>
                    <a:pt x="697" y="262"/>
                  </a:cubicBezTo>
                  <a:cubicBezTo>
                    <a:pt x="700" y="290"/>
                    <a:pt x="717" y="308"/>
                    <a:pt x="741" y="308"/>
                  </a:cubicBezTo>
                  <a:cubicBezTo>
                    <a:pt x="748" y="308"/>
                    <a:pt x="756" y="306"/>
                    <a:pt x="765" y="302"/>
                  </a:cubicBezTo>
                  <a:cubicBezTo>
                    <a:pt x="781" y="294"/>
                    <a:pt x="812" y="281"/>
                    <a:pt x="827" y="281"/>
                  </a:cubicBezTo>
                  <a:cubicBezTo>
                    <a:pt x="863" y="281"/>
                    <a:pt x="892" y="315"/>
                    <a:pt x="892" y="356"/>
                  </a:cubicBezTo>
                  <a:cubicBezTo>
                    <a:pt x="892" y="398"/>
                    <a:pt x="863" y="432"/>
                    <a:pt x="827" y="432"/>
                  </a:cubicBezTo>
                  <a:cubicBezTo>
                    <a:pt x="812" y="432"/>
                    <a:pt x="781" y="419"/>
                    <a:pt x="765" y="411"/>
                  </a:cubicBezTo>
                  <a:cubicBezTo>
                    <a:pt x="756" y="407"/>
                    <a:pt x="748" y="405"/>
                    <a:pt x="741" y="405"/>
                  </a:cubicBezTo>
                  <a:cubicBezTo>
                    <a:pt x="716" y="405"/>
                    <a:pt x="699" y="424"/>
                    <a:pt x="697" y="453"/>
                  </a:cubicBezTo>
                  <a:cubicBezTo>
                    <a:pt x="696" y="454"/>
                    <a:pt x="696" y="454"/>
                    <a:pt x="696" y="454"/>
                  </a:cubicBezTo>
                  <a:cubicBezTo>
                    <a:pt x="696" y="459"/>
                    <a:pt x="696" y="459"/>
                    <a:pt x="696" y="459"/>
                  </a:cubicBezTo>
                  <a:cubicBezTo>
                    <a:pt x="696" y="694"/>
                    <a:pt x="696" y="694"/>
                    <a:pt x="696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442" y="694"/>
                    <a:pt x="442" y="694"/>
                    <a:pt x="442" y="694"/>
                  </a:cubicBezTo>
                  <a:cubicBezTo>
                    <a:pt x="439" y="694"/>
                    <a:pt x="436" y="694"/>
                    <a:pt x="435" y="694"/>
                  </a:cubicBezTo>
                  <a:cubicBezTo>
                    <a:pt x="435" y="694"/>
                    <a:pt x="435" y="694"/>
                    <a:pt x="435" y="694"/>
                  </a:cubicBezTo>
                  <a:cubicBezTo>
                    <a:pt x="426" y="693"/>
                    <a:pt x="419" y="689"/>
                    <a:pt x="416" y="684"/>
                  </a:cubicBezTo>
                  <a:cubicBezTo>
                    <a:pt x="413" y="677"/>
                    <a:pt x="415" y="669"/>
                    <a:pt x="418" y="663"/>
                  </a:cubicBezTo>
                  <a:cubicBezTo>
                    <a:pt x="420" y="658"/>
                    <a:pt x="441" y="615"/>
                    <a:pt x="441" y="590"/>
                  </a:cubicBezTo>
                  <a:cubicBezTo>
                    <a:pt x="441" y="540"/>
                    <a:pt x="396" y="499"/>
                    <a:pt x="340" y="499"/>
                  </a:cubicBezTo>
                  <a:cubicBezTo>
                    <a:pt x="285" y="499"/>
                    <a:pt x="240" y="540"/>
                    <a:pt x="240" y="590"/>
                  </a:cubicBezTo>
                  <a:cubicBezTo>
                    <a:pt x="240" y="615"/>
                    <a:pt x="261" y="658"/>
                    <a:pt x="263" y="663"/>
                  </a:cubicBezTo>
                  <a:cubicBezTo>
                    <a:pt x="267" y="671"/>
                    <a:pt x="267" y="679"/>
                    <a:pt x="264" y="684"/>
                  </a:cubicBezTo>
                  <a:cubicBezTo>
                    <a:pt x="261" y="690"/>
                    <a:pt x="254" y="693"/>
                    <a:pt x="244" y="694"/>
                  </a:cubicBezTo>
                  <a:cubicBezTo>
                    <a:pt x="244" y="694"/>
                    <a:pt x="243" y="694"/>
                    <a:pt x="243" y="694"/>
                  </a:cubicBezTo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vert="horz" wrap="square" lIns="60948" tIns="30474" rIns="60948" bIns="30474" numCol="1" anchor="ctr" anchorCtr="0" compatLnSpc="1"/>
            <a:lstStyle/>
            <a:p>
              <a:pPr algn="ctr"/>
              <a:endParaRPr lang="en-US" sz="4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2" name="Rectangle 26"/>
            <p:cNvSpPr/>
            <p:nvPr/>
          </p:nvSpPr>
          <p:spPr>
            <a:xfrm>
              <a:off x="2634" y="3855"/>
              <a:ext cx="2146" cy="35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01</a:t>
              </a:r>
              <a:r>
                <a:rPr lang="en-US" sz="5335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sp>
        <p:nvSpPr>
          <p:cNvPr id="55" name="Freeform 11"/>
          <p:cNvSpPr/>
          <p:nvPr/>
        </p:nvSpPr>
        <p:spPr bwMode="auto">
          <a:xfrm>
            <a:off x="7769571" y="3792470"/>
            <a:ext cx="2596528" cy="2620232"/>
          </a:xfrm>
          <a:custGeom>
            <a:avLst/>
            <a:gdLst>
              <a:gd name="connsiteX0" fmla="*/ 1643 w 4747"/>
              <a:gd name="connsiteY0" fmla="*/ 4527 h 4533"/>
              <a:gd name="connsiteX1" fmla="*/ 1611 w 4747"/>
              <a:gd name="connsiteY1" fmla="*/ 4527 h 4533"/>
              <a:gd name="connsiteX2" fmla="*/ 0 w 4747"/>
              <a:gd name="connsiteY2" fmla="*/ 4527 h 4533"/>
              <a:gd name="connsiteX3" fmla="*/ 0 w 4747"/>
              <a:gd name="connsiteY3" fmla="*/ 2994 h 4533"/>
              <a:gd name="connsiteX4" fmla="*/ 0 w 4747"/>
              <a:gd name="connsiteY4" fmla="*/ 2968 h 4533"/>
              <a:gd name="connsiteX5" fmla="*/ 130 w 4747"/>
              <a:gd name="connsiteY5" fmla="*/ 2811 h 4533"/>
              <a:gd name="connsiteX6" fmla="*/ 215 w 4747"/>
              <a:gd name="connsiteY6" fmla="*/ 2831 h 4533"/>
              <a:gd name="connsiteX7" fmla="*/ 717 w 4747"/>
              <a:gd name="connsiteY7" fmla="*/ 2981 h 4533"/>
              <a:gd name="connsiteX8" fmla="*/ 1343 w 4747"/>
              <a:gd name="connsiteY8" fmla="*/ 2329 h 4533"/>
              <a:gd name="connsiteX9" fmla="*/ 717 w 4747"/>
              <a:gd name="connsiteY9" fmla="*/ 1670 h 4533"/>
              <a:gd name="connsiteX10" fmla="*/ 215 w 4747"/>
              <a:gd name="connsiteY10" fmla="*/ 1820 h 4533"/>
              <a:gd name="connsiteX11" fmla="*/ 130 w 4747"/>
              <a:gd name="connsiteY11" fmla="*/ 1846 h 4533"/>
              <a:gd name="connsiteX12" fmla="*/ 7 w 4747"/>
              <a:gd name="connsiteY12" fmla="*/ 1696 h 4533"/>
              <a:gd name="connsiteX13" fmla="*/ 0 w 4747"/>
              <a:gd name="connsiteY13" fmla="*/ 1689 h 4533"/>
              <a:gd name="connsiteX14" fmla="*/ 0 w 4747"/>
              <a:gd name="connsiteY14" fmla="*/ 1663 h 4533"/>
              <a:gd name="connsiteX15" fmla="*/ 0 w 4747"/>
              <a:gd name="connsiteY15" fmla="*/ 7 h 4533"/>
              <a:gd name="connsiteX16" fmla="*/ 215 w 4747"/>
              <a:gd name="connsiteY16" fmla="*/ 7 h 4533"/>
              <a:gd name="connsiteX17" fmla="*/ 1650 w 4747"/>
              <a:gd name="connsiteY17" fmla="*/ 7 h 4533"/>
              <a:gd name="connsiteX18" fmla="*/ 1656 w 4747"/>
              <a:gd name="connsiteY18" fmla="*/ 7 h 4533"/>
              <a:gd name="connsiteX19" fmla="*/ 3019 w 4747"/>
              <a:gd name="connsiteY19" fmla="*/ 7 h 4533"/>
              <a:gd name="connsiteX20" fmla="*/ 3841 w 4747"/>
              <a:gd name="connsiteY20" fmla="*/ 7 h 4533"/>
              <a:gd name="connsiteX21" fmla="*/ 3841 w 4747"/>
              <a:gd name="connsiteY21" fmla="*/ 0 h 4533"/>
              <a:gd name="connsiteX22" fmla="*/ 4467 w 4747"/>
              <a:gd name="connsiteY22" fmla="*/ 0 h 4533"/>
              <a:gd name="connsiteX23" fmla="*/ 4747 w 4747"/>
              <a:gd name="connsiteY23" fmla="*/ 0 h 4533"/>
              <a:gd name="connsiteX24" fmla="*/ 4747 w 4747"/>
              <a:gd name="connsiteY24" fmla="*/ 4527 h 4533"/>
              <a:gd name="connsiteX25" fmla="*/ 4428 w 4747"/>
              <a:gd name="connsiteY25" fmla="*/ 4527 h 4533"/>
              <a:gd name="connsiteX26" fmla="*/ 3006 w 4747"/>
              <a:gd name="connsiteY26" fmla="*/ 4527 h 4533"/>
              <a:gd name="connsiteX27" fmla="*/ 2960 w 4747"/>
              <a:gd name="connsiteY27" fmla="*/ 4527 h 4533"/>
              <a:gd name="connsiteX28" fmla="*/ 2830 w 4747"/>
              <a:gd name="connsiteY28" fmla="*/ 4461 h 4533"/>
              <a:gd name="connsiteX29" fmla="*/ 2843 w 4747"/>
              <a:gd name="connsiteY29" fmla="*/ 4324 h 4533"/>
              <a:gd name="connsiteX30" fmla="*/ 3006 w 4747"/>
              <a:gd name="connsiteY30" fmla="*/ 3848 h 4533"/>
              <a:gd name="connsiteX31" fmla="*/ 2315 w 4747"/>
              <a:gd name="connsiteY31" fmla="*/ 3255 h 4533"/>
              <a:gd name="connsiteX32" fmla="*/ 1624 w 4747"/>
              <a:gd name="connsiteY32" fmla="*/ 3848 h 4533"/>
              <a:gd name="connsiteX33" fmla="*/ 1787 w 4747"/>
              <a:gd name="connsiteY33" fmla="*/ 4324 h 4533"/>
              <a:gd name="connsiteX34" fmla="*/ 1793 w 4747"/>
              <a:gd name="connsiteY34" fmla="*/ 4461 h 4533"/>
              <a:gd name="connsiteX35" fmla="*/ 1656 w 4747"/>
              <a:gd name="connsiteY35" fmla="*/ 4533 h 4533"/>
              <a:gd name="connsiteX36" fmla="*/ 1643 w 4747"/>
              <a:gd name="connsiteY36" fmla="*/ 4527 h 4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0" t="0" r="r" b="b"/>
            <a:pathLst>
              <a:path w="4747" h="4533">
                <a:moveTo>
                  <a:pt x="1643" y="4527"/>
                </a:moveTo>
                <a:cubicBezTo>
                  <a:pt x="1611" y="4527"/>
                  <a:pt x="1611" y="4527"/>
                  <a:pt x="1611" y="4527"/>
                </a:cubicBezTo>
                <a:cubicBezTo>
                  <a:pt x="0" y="4527"/>
                  <a:pt x="0" y="4527"/>
                  <a:pt x="0" y="4527"/>
                </a:cubicBezTo>
                <a:cubicBezTo>
                  <a:pt x="0" y="2994"/>
                  <a:pt x="0" y="2994"/>
                  <a:pt x="0" y="2994"/>
                </a:cubicBezTo>
                <a:cubicBezTo>
                  <a:pt x="0" y="2968"/>
                  <a:pt x="0" y="2968"/>
                  <a:pt x="0" y="2968"/>
                </a:cubicBezTo>
                <a:cubicBezTo>
                  <a:pt x="7" y="2929"/>
                  <a:pt x="26" y="2811"/>
                  <a:pt x="130" y="2811"/>
                </a:cubicBezTo>
                <a:cubicBezTo>
                  <a:pt x="156" y="2811"/>
                  <a:pt x="183" y="2818"/>
                  <a:pt x="215" y="2831"/>
                </a:cubicBezTo>
                <a:cubicBezTo>
                  <a:pt x="248" y="2844"/>
                  <a:pt x="548" y="2981"/>
                  <a:pt x="717" y="2981"/>
                </a:cubicBezTo>
                <a:cubicBezTo>
                  <a:pt x="1063" y="2981"/>
                  <a:pt x="1343" y="2687"/>
                  <a:pt x="1343" y="2329"/>
                </a:cubicBezTo>
                <a:cubicBezTo>
                  <a:pt x="1343" y="1963"/>
                  <a:pt x="1063" y="1670"/>
                  <a:pt x="717" y="1670"/>
                </a:cubicBezTo>
                <a:cubicBezTo>
                  <a:pt x="548" y="1670"/>
                  <a:pt x="248" y="1807"/>
                  <a:pt x="215" y="1820"/>
                </a:cubicBezTo>
                <a:cubicBezTo>
                  <a:pt x="183" y="1833"/>
                  <a:pt x="156" y="1846"/>
                  <a:pt x="130" y="1846"/>
                </a:cubicBezTo>
                <a:cubicBezTo>
                  <a:pt x="33" y="1846"/>
                  <a:pt x="7" y="1741"/>
                  <a:pt x="7" y="1696"/>
                </a:cubicBezTo>
                <a:cubicBezTo>
                  <a:pt x="0" y="1689"/>
                  <a:pt x="0" y="1689"/>
                  <a:pt x="0" y="1689"/>
                </a:cubicBezTo>
                <a:cubicBezTo>
                  <a:pt x="0" y="1683"/>
                  <a:pt x="0" y="1663"/>
                  <a:pt x="0" y="1663"/>
                </a:cubicBezTo>
                <a:cubicBezTo>
                  <a:pt x="0" y="7"/>
                  <a:pt x="0" y="7"/>
                  <a:pt x="0" y="7"/>
                </a:cubicBezTo>
                <a:cubicBezTo>
                  <a:pt x="215" y="7"/>
                  <a:pt x="215" y="7"/>
                  <a:pt x="215" y="7"/>
                </a:cubicBezTo>
                <a:cubicBezTo>
                  <a:pt x="1650" y="7"/>
                  <a:pt x="1650" y="7"/>
                  <a:pt x="1650" y="7"/>
                </a:cubicBezTo>
                <a:cubicBezTo>
                  <a:pt x="1656" y="7"/>
                  <a:pt x="1656" y="7"/>
                  <a:pt x="1656" y="7"/>
                </a:cubicBezTo>
                <a:cubicBezTo>
                  <a:pt x="3019" y="7"/>
                  <a:pt x="3019" y="7"/>
                  <a:pt x="3019" y="7"/>
                </a:cubicBezTo>
                <a:cubicBezTo>
                  <a:pt x="3841" y="7"/>
                  <a:pt x="3841" y="7"/>
                  <a:pt x="3841" y="7"/>
                </a:cubicBezTo>
                <a:cubicBezTo>
                  <a:pt x="3841" y="0"/>
                  <a:pt x="3841" y="0"/>
                  <a:pt x="3841" y="0"/>
                </a:cubicBezTo>
                <a:cubicBezTo>
                  <a:pt x="4467" y="0"/>
                  <a:pt x="4467" y="0"/>
                  <a:pt x="4467" y="0"/>
                </a:cubicBezTo>
                <a:cubicBezTo>
                  <a:pt x="4486" y="0"/>
                  <a:pt x="4643" y="0"/>
                  <a:pt x="4747" y="0"/>
                </a:cubicBezTo>
                <a:cubicBezTo>
                  <a:pt x="4747" y="1663"/>
                  <a:pt x="4747" y="4527"/>
                  <a:pt x="4747" y="4527"/>
                </a:cubicBezTo>
                <a:cubicBezTo>
                  <a:pt x="4428" y="4527"/>
                  <a:pt x="4428" y="4527"/>
                  <a:pt x="4428" y="4527"/>
                </a:cubicBezTo>
                <a:cubicBezTo>
                  <a:pt x="3006" y="4527"/>
                  <a:pt x="3006" y="4527"/>
                  <a:pt x="3006" y="4527"/>
                </a:cubicBezTo>
                <a:cubicBezTo>
                  <a:pt x="2987" y="4527"/>
                  <a:pt x="2967" y="4527"/>
                  <a:pt x="2960" y="4527"/>
                </a:cubicBezTo>
                <a:cubicBezTo>
                  <a:pt x="2902" y="4520"/>
                  <a:pt x="2856" y="4494"/>
                  <a:pt x="2830" y="4461"/>
                </a:cubicBezTo>
                <a:cubicBezTo>
                  <a:pt x="2810" y="4416"/>
                  <a:pt x="2824" y="4364"/>
                  <a:pt x="2843" y="4324"/>
                </a:cubicBezTo>
                <a:cubicBezTo>
                  <a:pt x="2863" y="4298"/>
                  <a:pt x="3006" y="4011"/>
                  <a:pt x="3006" y="3848"/>
                </a:cubicBezTo>
                <a:cubicBezTo>
                  <a:pt x="3006" y="3522"/>
                  <a:pt x="2693" y="3255"/>
                  <a:pt x="2315" y="3255"/>
                </a:cubicBezTo>
                <a:cubicBezTo>
                  <a:pt x="1930" y="3255"/>
                  <a:pt x="1624" y="3522"/>
                  <a:pt x="1624" y="3848"/>
                </a:cubicBezTo>
                <a:cubicBezTo>
                  <a:pt x="1624" y="4011"/>
                  <a:pt x="1767" y="4298"/>
                  <a:pt x="1787" y="4324"/>
                </a:cubicBezTo>
                <a:cubicBezTo>
                  <a:pt x="1813" y="4377"/>
                  <a:pt x="1813" y="4429"/>
                  <a:pt x="1793" y="4461"/>
                </a:cubicBezTo>
                <a:cubicBezTo>
                  <a:pt x="1774" y="4500"/>
                  <a:pt x="1721" y="4520"/>
                  <a:pt x="1656" y="4533"/>
                </a:cubicBezTo>
                <a:cubicBezTo>
                  <a:pt x="1650" y="4527"/>
                  <a:pt x="1643" y="4527"/>
                  <a:pt x="1643" y="4527"/>
                </a:cubicBezTo>
              </a:path>
            </a:pathLst>
          </a:custGeom>
          <a:solidFill>
            <a:srgbClr val="1577BA"/>
          </a:solidFill>
          <a:ln>
            <a:noFill/>
          </a:ln>
        </p:spPr>
        <p:txBody>
          <a:bodyPr vert="horz" wrap="square" lIns="60948" tIns="30474" rIns="60948" bIns="30474" numCol="1" anchor="t" anchorCtr="0" compatLnSpc="1"/>
          <a:lstStyle/>
          <a:p>
            <a:endParaRPr lang="en-US" sz="935" b="1" baseline="-25000" dirty="0">
              <a:solidFill>
                <a:srgbClr val="1475B2"/>
              </a:solidFill>
              <a:cs typeface="+mn-ea"/>
              <a:sym typeface="+mn-lt"/>
            </a:endParaRPr>
          </a:p>
        </p:txBody>
      </p:sp>
      <p:grpSp>
        <p:nvGrpSpPr>
          <p:cNvPr id="57" name="组合 20"/>
          <p:cNvGrpSpPr/>
          <p:nvPr/>
        </p:nvGrpSpPr>
        <p:grpSpPr>
          <a:xfrm>
            <a:off x="12288085" y="3793316"/>
            <a:ext cx="3366936" cy="2746682"/>
            <a:chOff x="1422" y="2729"/>
            <a:chExt cx="5817" cy="4747"/>
          </a:xfrm>
        </p:grpSpPr>
        <p:sp>
          <p:nvSpPr>
            <p:cNvPr id="58" name="Freeform 5"/>
            <p:cNvSpPr/>
            <p:nvPr/>
          </p:nvSpPr>
          <p:spPr bwMode="auto">
            <a:xfrm>
              <a:off x="1422" y="2729"/>
              <a:ext cx="5817" cy="4527"/>
            </a:xfrm>
            <a:custGeom>
              <a:avLst/>
              <a:gdLst>
                <a:gd name="T0" fmla="*/ 243 w 892"/>
                <a:gd name="T1" fmla="*/ 694 h 694"/>
                <a:gd name="T2" fmla="*/ 237 w 892"/>
                <a:gd name="T3" fmla="*/ 694 h 694"/>
                <a:gd name="T4" fmla="*/ 2 w 892"/>
                <a:gd name="T5" fmla="*/ 694 h 694"/>
                <a:gd name="T6" fmla="*/ 2 w 892"/>
                <a:gd name="T7" fmla="*/ 459 h 694"/>
                <a:gd name="T8" fmla="*/ 2 w 892"/>
                <a:gd name="T9" fmla="*/ 261 h 694"/>
                <a:gd name="T10" fmla="*/ 2 w 892"/>
                <a:gd name="T11" fmla="*/ 257 h 694"/>
                <a:gd name="T12" fmla="*/ 2 w 892"/>
                <a:gd name="T13" fmla="*/ 0 h 694"/>
                <a:gd name="T14" fmla="*/ 33 w 892"/>
                <a:gd name="T15" fmla="*/ 1 h 694"/>
                <a:gd name="T16" fmla="*/ 244 w 892"/>
                <a:gd name="T17" fmla="*/ 1 h 694"/>
                <a:gd name="T18" fmla="*/ 244 w 892"/>
                <a:gd name="T19" fmla="*/ 1 h 694"/>
                <a:gd name="T20" fmla="*/ 244 w 892"/>
                <a:gd name="T21" fmla="*/ 1 h 694"/>
                <a:gd name="T22" fmla="*/ 443 w 892"/>
                <a:gd name="T23" fmla="*/ 1 h 694"/>
                <a:gd name="T24" fmla="*/ 564 w 892"/>
                <a:gd name="T25" fmla="*/ 1 h 694"/>
                <a:gd name="T26" fmla="*/ 564 w 892"/>
                <a:gd name="T27" fmla="*/ 0 h 694"/>
                <a:gd name="T28" fmla="*/ 655 w 892"/>
                <a:gd name="T29" fmla="*/ 0 h 694"/>
                <a:gd name="T30" fmla="*/ 696 w 892"/>
                <a:gd name="T31" fmla="*/ 0 h 694"/>
                <a:gd name="T32" fmla="*/ 696 w 892"/>
                <a:gd name="T33" fmla="*/ 254 h 694"/>
                <a:gd name="T34" fmla="*/ 696 w 892"/>
                <a:gd name="T35" fmla="*/ 260 h 694"/>
                <a:gd name="T36" fmla="*/ 697 w 892"/>
                <a:gd name="T37" fmla="*/ 260 h 694"/>
                <a:gd name="T38" fmla="*/ 697 w 892"/>
                <a:gd name="T39" fmla="*/ 262 h 694"/>
                <a:gd name="T40" fmla="*/ 710 w 892"/>
                <a:gd name="T41" fmla="*/ 261 h 694"/>
                <a:gd name="T42" fmla="*/ 712 w 892"/>
                <a:gd name="T43" fmla="*/ 261 h 694"/>
                <a:gd name="T44" fmla="*/ 697 w 892"/>
                <a:gd name="T45" fmla="*/ 262 h 694"/>
                <a:gd name="T46" fmla="*/ 741 w 892"/>
                <a:gd name="T47" fmla="*/ 308 h 694"/>
                <a:gd name="T48" fmla="*/ 765 w 892"/>
                <a:gd name="T49" fmla="*/ 302 h 694"/>
                <a:gd name="T50" fmla="*/ 827 w 892"/>
                <a:gd name="T51" fmla="*/ 281 h 694"/>
                <a:gd name="T52" fmla="*/ 892 w 892"/>
                <a:gd name="T53" fmla="*/ 356 h 694"/>
                <a:gd name="T54" fmla="*/ 827 w 892"/>
                <a:gd name="T55" fmla="*/ 432 h 694"/>
                <a:gd name="T56" fmla="*/ 765 w 892"/>
                <a:gd name="T57" fmla="*/ 411 h 694"/>
                <a:gd name="T58" fmla="*/ 741 w 892"/>
                <a:gd name="T59" fmla="*/ 405 h 694"/>
                <a:gd name="T60" fmla="*/ 697 w 892"/>
                <a:gd name="T61" fmla="*/ 453 h 694"/>
                <a:gd name="T62" fmla="*/ 696 w 892"/>
                <a:gd name="T63" fmla="*/ 454 h 694"/>
                <a:gd name="T64" fmla="*/ 696 w 892"/>
                <a:gd name="T65" fmla="*/ 459 h 694"/>
                <a:gd name="T66" fmla="*/ 696 w 892"/>
                <a:gd name="T67" fmla="*/ 694 h 694"/>
                <a:gd name="T68" fmla="*/ 649 w 892"/>
                <a:gd name="T69" fmla="*/ 694 h 694"/>
                <a:gd name="T70" fmla="*/ 649 w 892"/>
                <a:gd name="T71" fmla="*/ 694 h 694"/>
                <a:gd name="T72" fmla="*/ 442 w 892"/>
                <a:gd name="T73" fmla="*/ 694 h 694"/>
                <a:gd name="T74" fmla="*/ 435 w 892"/>
                <a:gd name="T75" fmla="*/ 694 h 694"/>
                <a:gd name="T76" fmla="*/ 435 w 892"/>
                <a:gd name="T77" fmla="*/ 694 h 694"/>
                <a:gd name="T78" fmla="*/ 416 w 892"/>
                <a:gd name="T79" fmla="*/ 684 h 694"/>
                <a:gd name="T80" fmla="*/ 418 w 892"/>
                <a:gd name="T81" fmla="*/ 663 h 694"/>
                <a:gd name="T82" fmla="*/ 441 w 892"/>
                <a:gd name="T83" fmla="*/ 590 h 694"/>
                <a:gd name="T84" fmla="*/ 340 w 892"/>
                <a:gd name="T85" fmla="*/ 499 h 694"/>
                <a:gd name="T86" fmla="*/ 240 w 892"/>
                <a:gd name="T87" fmla="*/ 590 h 694"/>
                <a:gd name="T88" fmla="*/ 263 w 892"/>
                <a:gd name="T89" fmla="*/ 663 h 694"/>
                <a:gd name="T90" fmla="*/ 264 w 892"/>
                <a:gd name="T91" fmla="*/ 684 h 694"/>
                <a:gd name="T92" fmla="*/ 244 w 892"/>
                <a:gd name="T93" fmla="*/ 694 h 694"/>
                <a:gd name="T94" fmla="*/ 243 w 892"/>
                <a:gd name="T95" fmla="*/ 694 h 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892" h="694">
                  <a:moveTo>
                    <a:pt x="243" y="694"/>
                  </a:moveTo>
                  <a:cubicBezTo>
                    <a:pt x="237" y="694"/>
                    <a:pt x="237" y="694"/>
                    <a:pt x="237" y="694"/>
                  </a:cubicBezTo>
                  <a:cubicBezTo>
                    <a:pt x="2" y="694"/>
                    <a:pt x="2" y="694"/>
                    <a:pt x="2" y="694"/>
                  </a:cubicBezTo>
                  <a:cubicBezTo>
                    <a:pt x="2" y="459"/>
                    <a:pt x="2" y="459"/>
                    <a:pt x="2" y="459"/>
                  </a:cubicBezTo>
                  <a:cubicBezTo>
                    <a:pt x="2" y="458"/>
                    <a:pt x="0" y="294"/>
                    <a:pt x="2" y="261"/>
                  </a:cubicBezTo>
                  <a:cubicBezTo>
                    <a:pt x="2" y="260"/>
                    <a:pt x="2" y="258"/>
                    <a:pt x="2" y="257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244" y="1"/>
                    <a:pt x="244" y="1"/>
                    <a:pt x="244" y="1"/>
                  </a:cubicBezTo>
                  <a:cubicBezTo>
                    <a:pt x="443" y="1"/>
                    <a:pt x="443" y="1"/>
                    <a:pt x="443" y="1"/>
                  </a:cubicBezTo>
                  <a:cubicBezTo>
                    <a:pt x="564" y="1"/>
                    <a:pt x="564" y="1"/>
                    <a:pt x="564" y="1"/>
                  </a:cubicBezTo>
                  <a:cubicBezTo>
                    <a:pt x="564" y="0"/>
                    <a:pt x="564" y="0"/>
                    <a:pt x="564" y="0"/>
                  </a:cubicBezTo>
                  <a:cubicBezTo>
                    <a:pt x="655" y="0"/>
                    <a:pt x="655" y="0"/>
                    <a:pt x="655" y="0"/>
                  </a:cubicBezTo>
                  <a:cubicBezTo>
                    <a:pt x="658" y="0"/>
                    <a:pt x="681" y="0"/>
                    <a:pt x="696" y="0"/>
                  </a:cubicBezTo>
                  <a:cubicBezTo>
                    <a:pt x="696" y="254"/>
                    <a:pt x="696" y="254"/>
                    <a:pt x="696" y="254"/>
                  </a:cubicBezTo>
                  <a:cubicBezTo>
                    <a:pt x="696" y="257"/>
                    <a:pt x="696" y="259"/>
                    <a:pt x="696" y="260"/>
                  </a:cubicBezTo>
                  <a:cubicBezTo>
                    <a:pt x="697" y="260"/>
                    <a:pt x="697" y="260"/>
                    <a:pt x="697" y="260"/>
                  </a:cubicBezTo>
                  <a:cubicBezTo>
                    <a:pt x="697" y="261"/>
                    <a:pt x="697" y="261"/>
                    <a:pt x="697" y="262"/>
                  </a:cubicBezTo>
                  <a:cubicBezTo>
                    <a:pt x="710" y="261"/>
                    <a:pt x="710" y="261"/>
                    <a:pt x="710" y="261"/>
                  </a:cubicBezTo>
                  <a:cubicBezTo>
                    <a:pt x="712" y="261"/>
                    <a:pt x="712" y="261"/>
                    <a:pt x="712" y="261"/>
                  </a:cubicBezTo>
                  <a:cubicBezTo>
                    <a:pt x="697" y="262"/>
                    <a:pt x="697" y="262"/>
                    <a:pt x="697" y="262"/>
                  </a:cubicBezTo>
                  <a:cubicBezTo>
                    <a:pt x="700" y="290"/>
                    <a:pt x="717" y="308"/>
                    <a:pt x="741" y="308"/>
                  </a:cubicBezTo>
                  <a:cubicBezTo>
                    <a:pt x="748" y="308"/>
                    <a:pt x="756" y="306"/>
                    <a:pt x="765" y="302"/>
                  </a:cubicBezTo>
                  <a:cubicBezTo>
                    <a:pt x="781" y="294"/>
                    <a:pt x="812" y="281"/>
                    <a:pt x="827" y="281"/>
                  </a:cubicBezTo>
                  <a:cubicBezTo>
                    <a:pt x="863" y="281"/>
                    <a:pt x="892" y="315"/>
                    <a:pt x="892" y="356"/>
                  </a:cubicBezTo>
                  <a:cubicBezTo>
                    <a:pt x="892" y="398"/>
                    <a:pt x="863" y="432"/>
                    <a:pt x="827" y="432"/>
                  </a:cubicBezTo>
                  <a:cubicBezTo>
                    <a:pt x="812" y="432"/>
                    <a:pt x="781" y="419"/>
                    <a:pt x="765" y="411"/>
                  </a:cubicBezTo>
                  <a:cubicBezTo>
                    <a:pt x="756" y="407"/>
                    <a:pt x="748" y="405"/>
                    <a:pt x="741" y="405"/>
                  </a:cubicBezTo>
                  <a:cubicBezTo>
                    <a:pt x="716" y="405"/>
                    <a:pt x="699" y="424"/>
                    <a:pt x="697" y="453"/>
                  </a:cubicBezTo>
                  <a:cubicBezTo>
                    <a:pt x="696" y="454"/>
                    <a:pt x="696" y="454"/>
                    <a:pt x="696" y="454"/>
                  </a:cubicBezTo>
                  <a:cubicBezTo>
                    <a:pt x="696" y="459"/>
                    <a:pt x="696" y="459"/>
                    <a:pt x="696" y="459"/>
                  </a:cubicBezTo>
                  <a:cubicBezTo>
                    <a:pt x="696" y="694"/>
                    <a:pt x="696" y="694"/>
                    <a:pt x="696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649" y="694"/>
                    <a:pt x="649" y="694"/>
                    <a:pt x="649" y="694"/>
                  </a:cubicBezTo>
                  <a:cubicBezTo>
                    <a:pt x="442" y="694"/>
                    <a:pt x="442" y="694"/>
                    <a:pt x="442" y="694"/>
                  </a:cubicBezTo>
                  <a:cubicBezTo>
                    <a:pt x="439" y="694"/>
                    <a:pt x="436" y="694"/>
                    <a:pt x="435" y="694"/>
                  </a:cubicBezTo>
                  <a:cubicBezTo>
                    <a:pt x="435" y="694"/>
                    <a:pt x="435" y="694"/>
                    <a:pt x="435" y="694"/>
                  </a:cubicBezTo>
                  <a:cubicBezTo>
                    <a:pt x="426" y="693"/>
                    <a:pt x="419" y="689"/>
                    <a:pt x="416" y="684"/>
                  </a:cubicBezTo>
                  <a:cubicBezTo>
                    <a:pt x="413" y="677"/>
                    <a:pt x="415" y="669"/>
                    <a:pt x="418" y="663"/>
                  </a:cubicBezTo>
                  <a:cubicBezTo>
                    <a:pt x="420" y="658"/>
                    <a:pt x="441" y="615"/>
                    <a:pt x="441" y="590"/>
                  </a:cubicBezTo>
                  <a:cubicBezTo>
                    <a:pt x="441" y="540"/>
                    <a:pt x="396" y="499"/>
                    <a:pt x="340" y="499"/>
                  </a:cubicBezTo>
                  <a:cubicBezTo>
                    <a:pt x="285" y="499"/>
                    <a:pt x="240" y="540"/>
                    <a:pt x="240" y="590"/>
                  </a:cubicBezTo>
                  <a:cubicBezTo>
                    <a:pt x="240" y="615"/>
                    <a:pt x="261" y="658"/>
                    <a:pt x="263" y="663"/>
                  </a:cubicBezTo>
                  <a:cubicBezTo>
                    <a:pt x="267" y="671"/>
                    <a:pt x="267" y="679"/>
                    <a:pt x="264" y="684"/>
                  </a:cubicBezTo>
                  <a:cubicBezTo>
                    <a:pt x="261" y="690"/>
                    <a:pt x="254" y="693"/>
                    <a:pt x="244" y="694"/>
                  </a:cubicBezTo>
                  <a:cubicBezTo>
                    <a:pt x="244" y="694"/>
                    <a:pt x="243" y="694"/>
                    <a:pt x="243" y="694"/>
                  </a:cubicBezTo>
                </a:path>
              </a:pathLst>
            </a:custGeom>
            <a:solidFill>
              <a:srgbClr val="4E4E4E"/>
            </a:solidFill>
            <a:ln>
              <a:noFill/>
            </a:ln>
          </p:spPr>
          <p:txBody>
            <a:bodyPr vert="horz" wrap="square" lIns="60948" tIns="30474" rIns="60948" bIns="30474" numCol="1" anchor="t" anchorCtr="0" compatLnSpc="1"/>
            <a:lstStyle/>
            <a:p>
              <a:endParaRPr lang="en-US" sz="935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9" name="Rectangle 26"/>
            <p:cNvSpPr/>
            <p:nvPr/>
          </p:nvSpPr>
          <p:spPr>
            <a:xfrm>
              <a:off x="2871" y="3912"/>
              <a:ext cx="2146" cy="35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03</a:t>
              </a:r>
              <a:r>
                <a:rPr lang="en-US" sz="5335" b="1" dirty="0">
                  <a:solidFill>
                    <a:schemeClr val="bg1"/>
                  </a:solidFill>
                  <a:cs typeface="+mn-ea"/>
                  <a:sym typeface="+mn-lt"/>
                </a:rPr>
                <a:t> </a:t>
              </a:r>
            </a:p>
          </p:txBody>
        </p:sp>
      </p:grpSp>
      <p:grpSp>
        <p:nvGrpSpPr>
          <p:cNvPr id="60" name="组合 29"/>
          <p:cNvGrpSpPr/>
          <p:nvPr/>
        </p:nvGrpSpPr>
        <p:grpSpPr>
          <a:xfrm>
            <a:off x="17577008" y="3792470"/>
            <a:ext cx="2596528" cy="2757074"/>
            <a:chOff x="16462" y="2896"/>
            <a:chExt cx="4747" cy="4730"/>
          </a:xfrm>
          <a:solidFill>
            <a:srgbClr val="1475B2"/>
          </a:solidFill>
        </p:grpSpPr>
        <p:sp>
          <p:nvSpPr>
            <p:cNvPr id="61" name="Freeform 11"/>
            <p:cNvSpPr/>
            <p:nvPr/>
          </p:nvSpPr>
          <p:spPr bwMode="auto">
            <a:xfrm>
              <a:off x="16462" y="2896"/>
              <a:ext cx="4747" cy="4496"/>
            </a:xfrm>
            <a:custGeom>
              <a:avLst/>
              <a:gdLst>
                <a:gd name="connsiteX0" fmla="*/ 1643 w 4747"/>
                <a:gd name="connsiteY0" fmla="*/ 4527 h 4533"/>
                <a:gd name="connsiteX1" fmla="*/ 1611 w 4747"/>
                <a:gd name="connsiteY1" fmla="*/ 4527 h 4533"/>
                <a:gd name="connsiteX2" fmla="*/ 0 w 4747"/>
                <a:gd name="connsiteY2" fmla="*/ 4527 h 4533"/>
                <a:gd name="connsiteX3" fmla="*/ 0 w 4747"/>
                <a:gd name="connsiteY3" fmla="*/ 2994 h 4533"/>
                <a:gd name="connsiteX4" fmla="*/ 0 w 4747"/>
                <a:gd name="connsiteY4" fmla="*/ 2968 h 4533"/>
                <a:gd name="connsiteX5" fmla="*/ 130 w 4747"/>
                <a:gd name="connsiteY5" fmla="*/ 2811 h 4533"/>
                <a:gd name="connsiteX6" fmla="*/ 215 w 4747"/>
                <a:gd name="connsiteY6" fmla="*/ 2831 h 4533"/>
                <a:gd name="connsiteX7" fmla="*/ 717 w 4747"/>
                <a:gd name="connsiteY7" fmla="*/ 2981 h 4533"/>
                <a:gd name="connsiteX8" fmla="*/ 1343 w 4747"/>
                <a:gd name="connsiteY8" fmla="*/ 2329 h 4533"/>
                <a:gd name="connsiteX9" fmla="*/ 717 w 4747"/>
                <a:gd name="connsiteY9" fmla="*/ 1670 h 4533"/>
                <a:gd name="connsiteX10" fmla="*/ 215 w 4747"/>
                <a:gd name="connsiteY10" fmla="*/ 1820 h 4533"/>
                <a:gd name="connsiteX11" fmla="*/ 130 w 4747"/>
                <a:gd name="connsiteY11" fmla="*/ 1846 h 4533"/>
                <a:gd name="connsiteX12" fmla="*/ 7 w 4747"/>
                <a:gd name="connsiteY12" fmla="*/ 1696 h 4533"/>
                <a:gd name="connsiteX13" fmla="*/ 0 w 4747"/>
                <a:gd name="connsiteY13" fmla="*/ 1689 h 4533"/>
                <a:gd name="connsiteX14" fmla="*/ 0 w 4747"/>
                <a:gd name="connsiteY14" fmla="*/ 1663 h 4533"/>
                <a:gd name="connsiteX15" fmla="*/ 0 w 4747"/>
                <a:gd name="connsiteY15" fmla="*/ 7 h 4533"/>
                <a:gd name="connsiteX16" fmla="*/ 215 w 4747"/>
                <a:gd name="connsiteY16" fmla="*/ 7 h 4533"/>
                <a:gd name="connsiteX17" fmla="*/ 1650 w 4747"/>
                <a:gd name="connsiteY17" fmla="*/ 7 h 4533"/>
                <a:gd name="connsiteX18" fmla="*/ 1656 w 4747"/>
                <a:gd name="connsiteY18" fmla="*/ 7 h 4533"/>
                <a:gd name="connsiteX19" fmla="*/ 3019 w 4747"/>
                <a:gd name="connsiteY19" fmla="*/ 7 h 4533"/>
                <a:gd name="connsiteX20" fmla="*/ 3841 w 4747"/>
                <a:gd name="connsiteY20" fmla="*/ 7 h 4533"/>
                <a:gd name="connsiteX21" fmla="*/ 3841 w 4747"/>
                <a:gd name="connsiteY21" fmla="*/ 0 h 4533"/>
                <a:gd name="connsiteX22" fmla="*/ 4467 w 4747"/>
                <a:gd name="connsiteY22" fmla="*/ 0 h 4533"/>
                <a:gd name="connsiteX23" fmla="*/ 4747 w 4747"/>
                <a:gd name="connsiteY23" fmla="*/ 0 h 4533"/>
                <a:gd name="connsiteX24" fmla="*/ 4747 w 4747"/>
                <a:gd name="connsiteY24" fmla="*/ 4527 h 4533"/>
                <a:gd name="connsiteX25" fmla="*/ 4428 w 4747"/>
                <a:gd name="connsiteY25" fmla="*/ 4527 h 4533"/>
                <a:gd name="connsiteX26" fmla="*/ 3006 w 4747"/>
                <a:gd name="connsiteY26" fmla="*/ 4527 h 4533"/>
                <a:gd name="connsiteX27" fmla="*/ 2960 w 4747"/>
                <a:gd name="connsiteY27" fmla="*/ 4527 h 4533"/>
                <a:gd name="connsiteX28" fmla="*/ 2830 w 4747"/>
                <a:gd name="connsiteY28" fmla="*/ 4461 h 4533"/>
                <a:gd name="connsiteX29" fmla="*/ 2843 w 4747"/>
                <a:gd name="connsiteY29" fmla="*/ 4324 h 4533"/>
                <a:gd name="connsiteX30" fmla="*/ 3006 w 4747"/>
                <a:gd name="connsiteY30" fmla="*/ 3848 h 4533"/>
                <a:gd name="connsiteX31" fmla="*/ 2315 w 4747"/>
                <a:gd name="connsiteY31" fmla="*/ 3255 h 4533"/>
                <a:gd name="connsiteX32" fmla="*/ 1624 w 4747"/>
                <a:gd name="connsiteY32" fmla="*/ 3848 h 4533"/>
                <a:gd name="connsiteX33" fmla="*/ 1787 w 4747"/>
                <a:gd name="connsiteY33" fmla="*/ 4324 h 4533"/>
                <a:gd name="connsiteX34" fmla="*/ 1793 w 4747"/>
                <a:gd name="connsiteY34" fmla="*/ 4461 h 4533"/>
                <a:gd name="connsiteX35" fmla="*/ 1656 w 4747"/>
                <a:gd name="connsiteY35" fmla="*/ 4533 h 4533"/>
                <a:gd name="connsiteX36" fmla="*/ 1643 w 4747"/>
                <a:gd name="connsiteY36" fmla="*/ 4527 h 4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0" t="0" r="r" b="b"/>
              <a:pathLst>
                <a:path w="4747" h="4533">
                  <a:moveTo>
                    <a:pt x="1643" y="4527"/>
                  </a:moveTo>
                  <a:cubicBezTo>
                    <a:pt x="1611" y="4527"/>
                    <a:pt x="1611" y="4527"/>
                    <a:pt x="1611" y="4527"/>
                  </a:cubicBezTo>
                  <a:cubicBezTo>
                    <a:pt x="0" y="4527"/>
                    <a:pt x="0" y="4527"/>
                    <a:pt x="0" y="4527"/>
                  </a:cubicBezTo>
                  <a:cubicBezTo>
                    <a:pt x="0" y="2994"/>
                    <a:pt x="0" y="2994"/>
                    <a:pt x="0" y="2994"/>
                  </a:cubicBezTo>
                  <a:cubicBezTo>
                    <a:pt x="0" y="2968"/>
                    <a:pt x="0" y="2968"/>
                    <a:pt x="0" y="2968"/>
                  </a:cubicBezTo>
                  <a:cubicBezTo>
                    <a:pt x="7" y="2929"/>
                    <a:pt x="26" y="2811"/>
                    <a:pt x="130" y="2811"/>
                  </a:cubicBezTo>
                  <a:cubicBezTo>
                    <a:pt x="156" y="2811"/>
                    <a:pt x="183" y="2818"/>
                    <a:pt x="215" y="2831"/>
                  </a:cubicBezTo>
                  <a:cubicBezTo>
                    <a:pt x="248" y="2844"/>
                    <a:pt x="548" y="2981"/>
                    <a:pt x="717" y="2981"/>
                  </a:cubicBezTo>
                  <a:cubicBezTo>
                    <a:pt x="1063" y="2981"/>
                    <a:pt x="1343" y="2687"/>
                    <a:pt x="1343" y="2329"/>
                  </a:cubicBezTo>
                  <a:cubicBezTo>
                    <a:pt x="1343" y="1963"/>
                    <a:pt x="1063" y="1670"/>
                    <a:pt x="717" y="1670"/>
                  </a:cubicBezTo>
                  <a:cubicBezTo>
                    <a:pt x="548" y="1670"/>
                    <a:pt x="248" y="1807"/>
                    <a:pt x="215" y="1820"/>
                  </a:cubicBezTo>
                  <a:cubicBezTo>
                    <a:pt x="183" y="1833"/>
                    <a:pt x="156" y="1846"/>
                    <a:pt x="130" y="1846"/>
                  </a:cubicBezTo>
                  <a:cubicBezTo>
                    <a:pt x="33" y="1846"/>
                    <a:pt x="7" y="1741"/>
                    <a:pt x="7" y="1696"/>
                  </a:cubicBezTo>
                  <a:cubicBezTo>
                    <a:pt x="0" y="1689"/>
                    <a:pt x="0" y="1689"/>
                    <a:pt x="0" y="1689"/>
                  </a:cubicBezTo>
                  <a:cubicBezTo>
                    <a:pt x="0" y="1683"/>
                    <a:pt x="0" y="1663"/>
                    <a:pt x="0" y="1663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215" y="7"/>
                    <a:pt x="215" y="7"/>
                    <a:pt x="215" y="7"/>
                  </a:cubicBezTo>
                  <a:cubicBezTo>
                    <a:pt x="1650" y="7"/>
                    <a:pt x="1650" y="7"/>
                    <a:pt x="1650" y="7"/>
                  </a:cubicBezTo>
                  <a:cubicBezTo>
                    <a:pt x="1656" y="7"/>
                    <a:pt x="1656" y="7"/>
                    <a:pt x="1656" y="7"/>
                  </a:cubicBezTo>
                  <a:cubicBezTo>
                    <a:pt x="3019" y="7"/>
                    <a:pt x="3019" y="7"/>
                    <a:pt x="3019" y="7"/>
                  </a:cubicBezTo>
                  <a:cubicBezTo>
                    <a:pt x="3841" y="7"/>
                    <a:pt x="3841" y="7"/>
                    <a:pt x="3841" y="7"/>
                  </a:cubicBezTo>
                  <a:cubicBezTo>
                    <a:pt x="3841" y="0"/>
                    <a:pt x="3841" y="0"/>
                    <a:pt x="3841" y="0"/>
                  </a:cubicBezTo>
                  <a:cubicBezTo>
                    <a:pt x="4467" y="0"/>
                    <a:pt x="4467" y="0"/>
                    <a:pt x="4467" y="0"/>
                  </a:cubicBezTo>
                  <a:cubicBezTo>
                    <a:pt x="4486" y="0"/>
                    <a:pt x="4643" y="0"/>
                    <a:pt x="4747" y="0"/>
                  </a:cubicBezTo>
                  <a:cubicBezTo>
                    <a:pt x="4747" y="1663"/>
                    <a:pt x="4747" y="4527"/>
                    <a:pt x="4747" y="4527"/>
                  </a:cubicBezTo>
                  <a:cubicBezTo>
                    <a:pt x="4428" y="4527"/>
                    <a:pt x="4428" y="4527"/>
                    <a:pt x="4428" y="4527"/>
                  </a:cubicBezTo>
                  <a:cubicBezTo>
                    <a:pt x="3006" y="4527"/>
                    <a:pt x="3006" y="4527"/>
                    <a:pt x="3006" y="4527"/>
                  </a:cubicBezTo>
                  <a:cubicBezTo>
                    <a:pt x="2987" y="4527"/>
                    <a:pt x="2967" y="4527"/>
                    <a:pt x="2960" y="4527"/>
                  </a:cubicBezTo>
                  <a:cubicBezTo>
                    <a:pt x="2902" y="4520"/>
                    <a:pt x="2856" y="4494"/>
                    <a:pt x="2830" y="4461"/>
                  </a:cubicBezTo>
                  <a:cubicBezTo>
                    <a:pt x="2810" y="4416"/>
                    <a:pt x="2824" y="4364"/>
                    <a:pt x="2843" y="4324"/>
                  </a:cubicBezTo>
                  <a:cubicBezTo>
                    <a:pt x="2863" y="4298"/>
                    <a:pt x="3006" y="4011"/>
                    <a:pt x="3006" y="3848"/>
                  </a:cubicBezTo>
                  <a:cubicBezTo>
                    <a:pt x="3006" y="3522"/>
                    <a:pt x="2693" y="3255"/>
                    <a:pt x="2315" y="3255"/>
                  </a:cubicBezTo>
                  <a:cubicBezTo>
                    <a:pt x="1930" y="3255"/>
                    <a:pt x="1624" y="3522"/>
                    <a:pt x="1624" y="3848"/>
                  </a:cubicBezTo>
                  <a:cubicBezTo>
                    <a:pt x="1624" y="4011"/>
                    <a:pt x="1767" y="4298"/>
                    <a:pt x="1787" y="4324"/>
                  </a:cubicBezTo>
                  <a:cubicBezTo>
                    <a:pt x="1813" y="4377"/>
                    <a:pt x="1813" y="4429"/>
                    <a:pt x="1793" y="4461"/>
                  </a:cubicBezTo>
                  <a:cubicBezTo>
                    <a:pt x="1774" y="4500"/>
                    <a:pt x="1721" y="4520"/>
                    <a:pt x="1656" y="4533"/>
                  </a:cubicBezTo>
                  <a:cubicBezTo>
                    <a:pt x="1650" y="4527"/>
                    <a:pt x="1643" y="4527"/>
                    <a:pt x="1643" y="4527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60948" tIns="30474" rIns="60948" bIns="30474" numCol="1" anchor="t" anchorCtr="0" compatLnSpc="1"/>
            <a:lstStyle/>
            <a:p>
              <a:endParaRPr lang="en-US" sz="935" b="1" baseline="-25000" dirty="0">
                <a:solidFill>
                  <a:srgbClr val="1475B2"/>
                </a:solidFill>
                <a:cs typeface="+mn-ea"/>
                <a:sym typeface="+mn-lt"/>
              </a:endParaRPr>
            </a:p>
          </p:txBody>
        </p:sp>
        <p:sp>
          <p:nvSpPr>
            <p:cNvPr id="62" name="Rectangle 27"/>
            <p:cNvSpPr/>
            <p:nvPr/>
          </p:nvSpPr>
          <p:spPr>
            <a:xfrm>
              <a:off x="17998" y="4088"/>
              <a:ext cx="2233" cy="3538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r>
                <a:rPr lang="en-US" sz="6400" b="1" dirty="0">
                  <a:solidFill>
                    <a:schemeClr val="bg1"/>
                  </a:solidFill>
                  <a:latin typeface="思源黑体 CN Medium" panose="020B0600000000000000" pitchFamily="34" charset="-122"/>
                  <a:ea typeface="思源黑体 CN Medium" panose="020B0600000000000000" pitchFamily="34" charset="-122"/>
                  <a:cs typeface="+mn-ea"/>
                  <a:sym typeface="+mn-lt"/>
                </a:rPr>
                <a:t>04 </a:t>
              </a:r>
              <a:r>
                <a:rPr lang="en-US" sz="6400" b="1" dirty="0">
                  <a:solidFill>
                    <a:schemeClr val="bg1"/>
                  </a:solidFill>
                  <a:cs typeface="+mn-ea"/>
                  <a:sym typeface="+mn-lt"/>
                </a:rPr>
                <a:t>     </a:t>
              </a:r>
            </a:p>
          </p:txBody>
        </p:sp>
      </p:grpSp>
      <p:sp>
        <p:nvSpPr>
          <p:cNvPr id="63" name="文本框 25"/>
          <p:cNvSpPr txBox="1"/>
          <p:nvPr/>
        </p:nvSpPr>
        <p:spPr>
          <a:xfrm>
            <a:off x="16789100" y="6956111"/>
            <a:ext cx="4287046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defTabSz="1296035">
              <a:lnSpc>
                <a:spcPct val="150000"/>
              </a:lnSpc>
              <a:defRPr sz="3600">
                <a:latin typeface="思源黑体 CN Normal" panose="020B0400000000000000" charset="-122"/>
                <a:ea typeface="思源黑体 CN Normal" panose="020B0400000000000000" charset="-122"/>
              </a:defRPr>
            </a:lvl1pPr>
            <a:lvl2pPr marL="647700" defTabSz="1296035">
              <a:defRPr sz="2550"/>
            </a:lvl2pPr>
            <a:lvl3pPr marL="1296035" defTabSz="1296035">
              <a:defRPr sz="2550"/>
            </a:lvl3pPr>
            <a:lvl4pPr marL="1943735" defTabSz="1296035">
              <a:defRPr sz="2550"/>
            </a:lvl4pPr>
            <a:lvl5pPr marL="2592070" defTabSz="1296035">
              <a:defRPr sz="2550"/>
            </a:lvl5pPr>
            <a:lvl6pPr marL="3239770" defTabSz="1296035">
              <a:defRPr sz="2550"/>
            </a:lvl6pPr>
            <a:lvl7pPr marL="3888105" defTabSz="1296035">
              <a:defRPr sz="2550"/>
            </a:lvl7pPr>
            <a:lvl8pPr marL="4535805" defTabSz="1296035">
              <a:defRPr sz="2550"/>
            </a:lvl8pPr>
            <a:lvl9pPr marL="5184140" defTabSz="1296035">
              <a:defRPr sz="2550"/>
            </a:lvl9pPr>
          </a:lstStyle>
          <a:p>
            <a:pPr algn="ctr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屏幕底端新增用户</a:t>
            </a:r>
          </a:p>
          <a:p>
            <a:pPr algn="ctr">
              <a:lnSpc>
                <a:spcPct val="125000"/>
              </a:lnSpc>
            </a:pPr>
            <a:r>
              <a:rPr lang="zh-CN" altLang="en-US" sz="32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需要看到的数据</a:t>
            </a:r>
          </a:p>
        </p:txBody>
      </p:sp>
      <p:sp>
        <p:nvSpPr>
          <p:cNvPr id="36" name="Rectangle 26"/>
          <p:cNvSpPr/>
          <p:nvPr/>
        </p:nvSpPr>
        <p:spPr>
          <a:xfrm>
            <a:off x="8722187" y="4477639"/>
            <a:ext cx="124212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64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02</a:t>
            </a:r>
            <a:r>
              <a:rPr lang="en-US" sz="5335" b="1" dirty="0">
                <a:solidFill>
                  <a:schemeClr val="bg1"/>
                </a:solidFill>
                <a:cs typeface="+mn-ea"/>
                <a:sym typeface="+mn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5384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RecyclerView</a:t>
            </a:r>
            <a:r>
              <a:rPr lang="zh-CN" altLang="en-US" sz="660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的架构思考</a:t>
            </a:r>
          </a:p>
        </p:txBody>
      </p:sp>
      <p:sp>
        <p:nvSpPr>
          <p:cNvPr id="23" name="内容占位符 3"/>
          <p:cNvSpPr txBox="1"/>
          <p:nvPr/>
        </p:nvSpPr>
        <p:spPr>
          <a:xfrm>
            <a:off x="1440466" y="3719104"/>
            <a:ext cx="20158457" cy="3095404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 lnSpcReduction="10000"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Source Han Sans CN Normal" charset="-122"/>
              </a:rPr>
              <a:t>架构：</a:t>
            </a:r>
            <a:r>
              <a:rPr lang="zh-CN" altLang="en-US" sz="4400" b="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充分利用传送带原理，永远只有用户看到的数据才会加载到内存，而看不到的在等待被加载。传送带能够源源不断的传送亿级货物，</a:t>
            </a:r>
            <a:r>
              <a:rPr lang="en-US" altLang="zh-CN" sz="4400" b="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4400" b="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也能够显示加载亿级</a:t>
            </a:r>
            <a:r>
              <a:rPr lang="en-US" altLang="zh-CN" sz="4400" b="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Item</a:t>
            </a:r>
            <a:r>
              <a:rPr lang="zh-CN" altLang="en-US" sz="4400" b="0" dirty="0">
                <a:solidFill>
                  <a:schemeClr val="accent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。</a:t>
            </a:r>
            <a:endParaRPr lang="en-US" altLang="zh-CN" sz="4400" b="0" dirty="0">
              <a:solidFill>
                <a:schemeClr val="accent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347826" y="9060735"/>
            <a:ext cx="12343738" cy="89357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传送带的工作机制可以比作生产者与消费者模式</a:t>
            </a:r>
          </a:p>
        </p:txBody>
      </p:sp>
    </p:spTree>
    <p:extLst>
      <p:ext uri="{BB962C8B-B14F-4D97-AF65-F5344CB8AC3E}">
        <p14:creationId xmlns:p14="http://schemas.microsoft.com/office/powerpoint/2010/main" val="594071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适配器与回收池的工作机制</a:t>
            </a:r>
          </a:p>
        </p:txBody>
      </p:sp>
      <p:sp>
        <p:nvSpPr>
          <p:cNvPr id="5" name="矩形 4"/>
          <p:cNvSpPr/>
          <p:nvPr/>
        </p:nvSpPr>
        <p:spPr>
          <a:xfrm>
            <a:off x="2405756" y="2365731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标题 1"/>
          <p:cNvSpPr>
            <a:spLocks noGrp="1"/>
          </p:cNvSpPr>
          <p:nvPr/>
        </p:nvSpPr>
        <p:spPr>
          <a:xfrm>
            <a:off x="2562397" y="2491117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加载第一屏</a:t>
            </a:r>
          </a:p>
        </p:txBody>
      </p:sp>
      <p:sp>
        <p:nvSpPr>
          <p:cNvPr id="27" name="矩形 26"/>
          <p:cNvSpPr/>
          <p:nvPr/>
        </p:nvSpPr>
        <p:spPr>
          <a:xfrm>
            <a:off x="2419010" y="4366704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标题 1"/>
          <p:cNvSpPr>
            <a:spLocks noGrp="1"/>
          </p:cNvSpPr>
          <p:nvPr/>
        </p:nvSpPr>
        <p:spPr>
          <a:xfrm>
            <a:off x="2575650" y="4492089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加载第二屏</a:t>
            </a:r>
          </a:p>
        </p:txBody>
      </p:sp>
      <p:sp>
        <p:nvSpPr>
          <p:cNvPr id="29" name="矩形 28"/>
          <p:cNvSpPr/>
          <p:nvPr/>
        </p:nvSpPr>
        <p:spPr>
          <a:xfrm>
            <a:off x="2472017" y="6327927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>
            <a:spLocks noGrp="1"/>
          </p:cNvSpPr>
          <p:nvPr/>
        </p:nvSpPr>
        <p:spPr>
          <a:xfrm>
            <a:off x="2628658" y="6453312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回收池回收策略</a:t>
            </a:r>
          </a:p>
        </p:txBody>
      </p:sp>
      <p:sp>
        <p:nvSpPr>
          <p:cNvPr id="32" name="矩形 31"/>
          <p:cNvSpPr/>
          <p:nvPr/>
        </p:nvSpPr>
        <p:spPr>
          <a:xfrm>
            <a:off x="2505148" y="8368655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/>
        </p:nvSpPr>
        <p:spPr>
          <a:xfrm>
            <a:off x="2661788" y="8494041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回收池填充策略</a:t>
            </a:r>
          </a:p>
        </p:txBody>
      </p:sp>
    </p:spTree>
    <p:extLst>
      <p:ext uri="{BB962C8B-B14F-4D97-AF65-F5344CB8AC3E}">
        <p14:creationId xmlns:p14="http://schemas.microsoft.com/office/powerpoint/2010/main" val="119797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中的第一屏加载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171" y="2029651"/>
            <a:ext cx="5227040" cy="94038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003218" y="2876441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447364" y="2244347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回收池</a:t>
            </a:r>
          </a:p>
        </p:txBody>
      </p:sp>
      <p:sp>
        <p:nvSpPr>
          <p:cNvPr id="43" name="矩形 42"/>
          <p:cNvSpPr/>
          <p:nvPr/>
        </p:nvSpPr>
        <p:spPr>
          <a:xfrm>
            <a:off x="12374833" y="8500500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14660712" y="7705552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适配器</a:t>
            </a:r>
            <a:r>
              <a:rPr lang="en-US" altLang="zh-CN" sz="2800" b="1" dirty="0"/>
              <a:t>(Adapter)</a:t>
            </a:r>
            <a:endParaRPr lang="zh-CN" altLang="en-US" sz="2800" b="1" dirty="0"/>
          </a:p>
        </p:txBody>
      </p:sp>
      <p:cxnSp>
        <p:nvCxnSpPr>
          <p:cNvPr id="47" name="直接箭头连接符 46"/>
          <p:cNvCxnSpPr/>
          <p:nvPr/>
        </p:nvCxnSpPr>
        <p:spPr>
          <a:xfrm flipV="1">
            <a:off x="5486723" y="3490120"/>
            <a:ext cx="6430935" cy="5333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6827770" y="3123423"/>
            <a:ext cx="5547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界面需要填充  将需求交给回收池</a:t>
            </a:r>
          </a:p>
        </p:txBody>
      </p:sp>
      <p:sp>
        <p:nvSpPr>
          <p:cNvPr id="49" name="文本框 48"/>
          <p:cNvSpPr txBox="1"/>
          <p:nvPr/>
        </p:nvSpPr>
        <p:spPr>
          <a:xfrm>
            <a:off x="14071067" y="3340278"/>
            <a:ext cx="36362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回收池空空如也</a:t>
            </a:r>
          </a:p>
        </p:txBody>
      </p:sp>
      <p:cxnSp>
        <p:nvCxnSpPr>
          <p:cNvPr id="51" name="直接箭头连接符 50"/>
          <p:cNvCxnSpPr/>
          <p:nvPr/>
        </p:nvCxnSpPr>
        <p:spPr>
          <a:xfrm>
            <a:off x="15514106" y="4459850"/>
            <a:ext cx="0" cy="3245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15594852" y="6429494"/>
            <a:ext cx="358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onCreateViewHodler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17236133" y="8869552"/>
            <a:ext cx="2148725" cy="716242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文本框 53"/>
          <p:cNvSpPr txBox="1"/>
          <p:nvPr/>
        </p:nvSpPr>
        <p:spPr>
          <a:xfrm>
            <a:off x="17385455" y="9049142"/>
            <a:ext cx="2103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用户实现适配器</a:t>
            </a:r>
          </a:p>
        </p:txBody>
      </p:sp>
      <p:cxnSp>
        <p:nvCxnSpPr>
          <p:cNvPr id="58" name="直接箭头连接符 57"/>
          <p:cNvCxnSpPr/>
          <p:nvPr/>
        </p:nvCxnSpPr>
        <p:spPr>
          <a:xfrm flipH="1">
            <a:off x="15966467" y="9266361"/>
            <a:ext cx="126966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椭圆 59"/>
          <p:cNvSpPr/>
          <p:nvPr/>
        </p:nvSpPr>
        <p:spPr>
          <a:xfrm>
            <a:off x="14582982" y="8801480"/>
            <a:ext cx="1308826" cy="85336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View</a:t>
            </a:r>
            <a:endParaRPr lang="zh-CN" altLang="en-US" dirty="0"/>
          </a:p>
        </p:txBody>
      </p:sp>
      <p:cxnSp>
        <p:nvCxnSpPr>
          <p:cNvPr id="62" name="直接箭头连接符 61"/>
          <p:cNvCxnSpPr/>
          <p:nvPr/>
        </p:nvCxnSpPr>
        <p:spPr>
          <a:xfrm flipH="1" flipV="1">
            <a:off x="6021497" y="4757523"/>
            <a:ext cx="8303954" cy="4451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矩形 64"/>
          <p:cNvSpPr/>
          <p:nvPr/>
        </p:nvSpPr>
        <p:spPr>
          <a:xfrm>
            <a:off x="2545561" y="3756806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2562203" y="4906449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2562203" y="6082802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2545561" y="7277069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2545561" y="8471631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7942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10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4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5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7" fill="hold">
                      <p:stCondLst>
                        <p:cond delay="indefinite"/>
                      </p:stCondLst>
                      <p:childTnLst>
                        <p:par>
                          <p:cTn id="118" fill="hold">
                            <p:stCondLst>
                              <p:cond delay="0"/>
                            </p:stCondLst>
                            <p:childTnLst>
                              <p:par>
                                <p:cTn id="1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2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43" grpId="0" animBg="1"/>
      <p:bldP spid="44" grpId="0"/>
      <p:bldP spid="48" grpId="0"/>
      <p:bldP spid="49" grpId="0"/>
      <p:bldP spid="52" grpId="0"/>
      <p:bldP spid="53" grpId="0" animBg="1"/>
      <p:bldP spid="54" grpId="0"/>
      <p:bldP spid="60" grpId="0" animBg="1"/>
      <p:bldP spid="65" grpId="0" animBg="1"/>
      <p:bldP spid="68" grpId="0" animBg="1"/>
      <p:bldP spid="69" grpId="0" animBg="1"/>
      <p:bldP spid="70" grpId="0" animBg="1"/>
      <p:bldP spid="7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中的第二屏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5171" y="2029651"/>
            <a:ext cx="5227040" cy="9403894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12003218" y="2876441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447364" y="2244347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回收池</a:t>
            </a:r>
          </a:p>
        </p:txBody>
      </p:sp>
      <p:sp>
        <p:nvSpPr>
          <p:cNvPr id="43" name="矩形 42"/>
          <p:cNvSpPr/>
          <p:nvPr/>
        </p:nvSpPr>
        <p:spPr>
          <a:xfrm>
            <a:off x="12374833" y="8500500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14660712" y="7705552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适配器</a:t>
            </a:r>
            <a:r>
              <a:rPr lang="en-US" altLang="zh-CN" sz="2800" b="1" dirty="0"/>
              <a:t>(Adapter)</a:t>
            </a:r>
            <a:endParaRPr lang="zh-CN" altLang="en-US" sz="2800" b="1" dirty="0"/>
          </a:p>
        </p:txBody>
      </p:sp>
      <p:cxnSp>
        <p:nvCxnSpPr>
          <p:cNvPr id="47" name="直接箭头连接符 46"/>
          <p:cNvCxnSpPr/>
          <p:nvPr/>
        </p:nvCxnSpPr>
        <p:spPr>
          <a:xfrm flipV="1">
            <a:off x="5332032" y="3585063"/>
            <a:ext cx="6412505" cy="5681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7857609" y="5066873"/>
            <a:ext cx="55470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底部出现空缺  触发加载机制</a:t>
            </a:r>
          </a:p>
        </p:txBody>
      </p:sp>
      <p:cxnSp>
        <p:nvCxnSpPr>
          <p:cNvPr id="51" name="直接箭头连接符 50"/>
          <p:cNvCxnSpPr/>
          <p:nvPr/>
        </p:nvCxnSpPr>
        <p:spPr>
          <a:xfrm>
            <a:off x="15514106" y="4459850"/>
            <a:ext cx="0" cy="32457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15594852" y="6429494"/>
            <a:ext cx="358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onBindViewHodler</a:t>
            </a:r>
            <a:r>
              <a:rPr lang="en-US" altLang="zh-CN" dirty="0"/>
              <a:t>(view)</a:t>
            </a:r>
            <a:endParaRPr lang="zh-CN" altLang="en-US" dirty="0"/>
          </a:p>
        </p:txBody>
      </p:sp>
      <p:sp>
        <p:nvSpPr>
          <p:cNvPr id="54" name="文本框 53"/>
          <p:cNvSpPr txBox="1"/>
          <p:nvPr/>
        </p:nvSpPr>
        <p:spPr>
          <a:xfrm>
            <a:off x="17385455" y="9049142"/>
            <a:ext cx="21030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用户实现适配器</a:t>
            </a:r>
          </a:p>
        </p:txBody>
      </p:sp>
      <p:sp>
        <p:nvSpPr>
          <p:cNvPr id="60" name="椭圆 59"/>
          <p:cNvSpPr/>
          <p:nvPr/>
        </p:nvSpPr>
        <p:spPr>
          <a:xfrm>
            <a:off x="14940439" y="8839677"/>
            <a:ext cx="1308826" cy="853369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刷新</a:t>
            </a:r>
          </a:p>
        </p:txBody>
      </p:sp>
      <p:sp>
        <p:nvSpPr>
          <p:cNvPr id="65" name="矩形 64"/>
          <p:cNvSpPr/>
          <p:nvPr/>
        </p:nvSpPr>
        <p:spPr>
          <a:xfrm>
            <a:off x="2545561" y="3756806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>
            <a:off x="2562203" y="4906449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>
            <a:off x="2562203" y="6082802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0" name="矩形 69"/>
          <p:cNvSpPr/>
          <p:nvPr/>
        </p:nvSpPr>
        <p:spPr>
          <a:xfrm>
            <a:off x="2545561" y="7277069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1" name="矩形 70"/>
          <p:cNvSpPr/>
          <p:nvPr/>
        </p:nvSpPr>
        <p:spPr>
          <a:xfrm>
            <a:off x="2545561" y="8471631"/>
            <a:ext cx="3124033" cy="1155024"/>
          </a:xfrm>
          <a:prstGeom prst="rect">
            <a:avLst/>
          </a:prstGeom>
          <a:solidFill>
            <a:schemeClr val="accent6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14904537" y="3340278"/>
            <a:ext cx="1234376" cy="7594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15112010" y="3474148"/>
            <a:ext cx="10667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View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4840305" y="2859383"/>
            <a:ext cx="358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找到</a:t>
            </a:r>
            <a:r>
              <a:rPr lang="en-US" altLang="zh-CN" dirty="0"/>
              <a:t>View</a:t>
            </a:r>
            <a:endParaRPr lang="zh-CN" altLang="en-US" dirty="0"/>
          </a:p>
        </p:txBody>
      </p:sp>
      <p:cxnSp>
        <p:nvCxnSpPr>
          <p:cNvPr id="12" name="直接箭头连接符 11"/>
          <p:cNvCxnSpPr/>
          <p:nvPr/>
        </p:nvCxnSpPr>
        <p:spPr>
          <a:xfrm flipH="1">
            <a:off x="6107549" y="9249187"/>
            <a:ext cx="8553164" cy="282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7610652" y="8658073"/>
            <a:ext cx="35812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重新被添加到</a:t>
            </a:r>
            <a:r>
              <a:rPr lang="en-US" altLang="zh-CN" dirty="0"/>
              <a:t>View</a:t>
            </a:r>
            <a:r>
              <a:rPr lang="zh-CN" altLang="en-US" dirty="0"/>
              <a:t>树上</a:t>
            </a:r>
          </a:p>
        </p:txBody>
      </p:sp>
    </p:spTree>
    <p:extLst>
      <p:ext uri="{BB962C8B-B14F-4D97-AF65-F5344CB8AC3E}">
        <p14:creationId xmlns:p14="http://schemas.microsoft.com/office/powerpoint/2010/main" val="688925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021 -0.01103 0.00069 -0.02205 0.00069 -0.03307 C 0.00069 -0.04202 0.00014 -0.05108 0 -0.06014 C -7E-5 -0.06517 0 -0.07031 0 -0.07533 " pathEditMode="relative" ptsTypes="AAAAA">
                                      <p:cBhvr>
                                        <p:cTn id="37" dur="20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021 -0.01103 0.00069 -0.02205 0.00069 -0.03307 C 0.00069 -0.04202 0.00014 -0.05108 0 -0.06014 C -7E-5 -0.06517 0 -0.07031 0 -0.07533 " pathEditMode="relative" ptsTypes="AAAAA">
                                      <p:cBhvr>
                                        <p:cTn id="41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021 -0.01103 0.00069 -0.02205 0.00069 -0.03307 C 0.00069 -0.04202 0.00014 -0.05108 0 -0.06014 C -7E-5 -0.06517 0 -0.07031 0 -0.07533 " pathEditMode="relative" ptsTypes="AAAAA">
                                      <p:cBhvr>
                                        <p:cTn id="43" dur="2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4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021 -0.01103 0.00069 -0.02205 0.00069 -0.03307 C 0.00069 -0.04202 0.00014 -0.05108 0 -0.06014 C -7E-5 -0.06517 0 -0.07031 0 -0.07533 " pathEditMode="relative" ptsTypes="AAAAA">
                                      <p:cBhvr>
                                        <p:cTn id="45" dur="2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46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0.00021 -0.01103 0.00069 -0.02205 0.00069 -0.03307 C 0.00069 -0.04202 0.00014 -0.05108 0 -0.06014 C -7E-5 -0.06517 0 -0.07031 0 -0.07533 " pathEditMode="relative" ptsTypes="AAAAA">
                                      <p:cBhvr>
                                        <p:cTn id="47" dur="2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7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8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9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0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1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2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3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4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3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4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5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6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7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8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9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0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14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4" dur="456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166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66" tmFilter="0, 0; 0.125,0.2665; 0.25,0.4; 0.375,0.465; 0.5,0.5;  0.625,0.535; 0.75,0.6; 0.875,0.7335; 1,1">
                                          <p:stCondLst>
                                            <p:cond delay="166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83" tmFilter="0, 0; 0.125,0.2665; 0.25,0.4; 0.375,0.465; 0.5,0.5;  0.625,0.535; 0.75,0.6; 0.875,0.7335; 1,1">
                                          <p:stCondLst>
                                            <p:cond delay="331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41" tmFilter="0, 0; 0.125,0.2665; 0.25,0.4; 0.375,0.465; 0.5,0.5;  0.625,0.535; 0.75,0.6; 0.875,0.7335; 1,1">
                                          <p:stCondLst>
                                            <p:cond delay="414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9" dur="7">
                                          <p:stCondLst>
                                            <p:cond delay="16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0" dur="41" decel="50000">
                                          <p:stCondLst>
                                            <p:cond delay="16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1" dur="7">
                                          <p:stCondLst>
                                            <p:cond delay="328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42" dur="41" decel="50000">
                                          <p:stCondLst>
                                            <p:cond delay="335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3" dur="7">
                                          <p:stCondLst>
                                            <p:cond delay="41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44" dur="41" decel="50000">
                                          <p:stCondLst>
                                            <p:cond delay="417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45" dur="7">
                                          <p:stCondLst>
                                            <p:cond delay="452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46" dur="41" decel="50000">
                                          <p:stCondLst>
                                            <p:cond delay="459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1" fill="hold">
                      <p:stCondLst>
                        <p:cond delay="indefinite"/>
                      </p:stCondLst>
                      <p:childTnLst>
                        <p:par>
                          <p:cTn id="162" fill="hold">
                            <p:stCondLst>
                              <p:cond delay="0"/>
                            </p:stCondLst>
                            <p:childTnLst>
                              <p:par>
                                <p:cTn id="16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43" grpId="0" animBg="1"/>
      <p:bldP spid="44" grpId="0"/>
      <p:bldP spid="48" grpId="0"/>
      <p:bldP spid="52" grpId="0"/>
      <p:bldP spid="60" grpId="0" animBg="1"/>
      <p:bldP spid="65" grpId="0" animBg="1"/>
      <p:bldP spid="65" grpId="1" animBg="1"/>
      <p:bldP spid="68" grpId="0" animBg="1"/>
      <p:bldP spid="68" grpId="1" animBg="1"/>
      <p:bldP spid="69" grpId="0" animBg="1"/>
      <p:bldP spid="69" grpId="1" animBg="1"/>
      <p:bldP spid="70" grpId="0" animBg="1"/>
      <p:bldP spid="70" grpId="1" animBg="1"/>
      <p:bldP spid="71" grpId="0" animBg="1"/>
      <p:bldP spid="71" grpId="1" animBg="1"/>
      <p:bldP spid="5" grpId="0" animBg="1"/>
      <p:bldP spid="8" grpId="0"/>
      <p:bldP spid="27" grpId="0"/>
      <p:bldP spid="3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回收池回收策略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9536" y="305131"/>
            <a:ext cx="6845560" cy="1231575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69786" y="7265017"/>
            <a:ext cx="4084101" cy="11645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2469786" y="5936668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469786" y="4595619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469786" y="3260921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2469786" y="1926222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469786" y="585175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161485" y="2984688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447364" y="2244347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回收池</a:t>
            </a:r>
          </a:p>
        </p:txBody>
      </p:sp>
      <p:cxnSp>
        <p:nvCxnSpPr>
          <p:cNvPr id="20" name="直接箭头连接符 19"/>
          <p:cNvCxnSpPr/>
          <p:nvPr/>
        </p:nvCxnSpPr>
        <p:spPr>
          <a:xfrm>
            <a:off x="5501963" y="1554744"/>
            <a:ext cx="5227040" cy="15061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椭圆 20"/>
          <p:cNvSpPr/>
          <p:nvPr/>
        </p:nvSpPr>
        <p:spPr>
          <a:xfrm>
            <a:off x="10771231" y="2827215"/>
            <a:ext cx="1161667" cy="814017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10972409" y="2984687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View</a:t>
            </a:r>
            <a:endParaRPr lang="zh-CN" altLang="en-US" b="1" dirty="0"/>
          </a:p>
        </p:txBody>
      </p:sp>
      <p:cxnSp>
        <p:nvCxnSpPr>
          <p:cNvPr id="25" name="直接箭头连接符 24"/>
          <p:cNvCxnSpPr/>
          <p:nvPr/>
        </p:nvCxnSpPr>
        <p:spPr>
          <a:xfrm>
            <a:off x="11975126" y="3241230"/>
            <a:ext cx="1910393" cy="285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2068575" y="3422164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type</a:t>
            </a:r>
            <a:r>
              <a:rPr lang="zh-CN" altLang="en-US" b="1" dirty="0"/>
              <a:t>值</a:t>
            </a: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3870548" y="3255501"/>
            <a:ext cx="0" cy="29319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12161482" y="6201727"/>
          <a:ext cx="7037592" cy="2310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8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4586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34586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770002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70002"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70002"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" name="文本框 30"/>
          <p:cNvSpPr txBox="1"/>
          <p:nvPr/>
        </p:nvSpPr>
        <p:spPr>
          <a:xfrm>
            <a:off x="10972409" y="6373501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ImageView</a:t>
            </a:r>
            <a:endParaRPr lang="zh-CN" altLang="en-US" b="1" dirty="0"/>
          </a:p>
        </p:txBody>
      </p:sp>
      <p:sp>
        <p:nvSpPr>
          <p:cNvPr id="32" name="文本框 31"/>
          <p:cNvSpPr txBox="1"/>
          <p:nvPr/>
        </p:nvSpPr>
        <p:spPr>
          <a:xfrm>
            <a:off x="10972409" y="7276755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TextView</a:t>
            </a:r>
            <a:endParaRPr lang="zh-CN" altLang="en-US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10967595" y="7998919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Lineralyout</a:t>
            </a:r>
            <a:endParaRPr lang="zh-CN" altLang="en-US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7982460" y="1700312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/>
              <a:t>达到回收条件</a:t>
            </a:r>
          </a:p>
        </p:txBody>
      </p:sp>
      <p:sp>
        <p:nvSpPr>
          <p:cNvPr id="35" name="椭圆 34"/>
          <p:cNvSpPr/>
          <p:nvPr/>
        </p:nvSpPr>
        <p:spPr>
          <a:xfrm>
            <a:off x="12648375" y="6187456"/>
            <a:ext cx="1107990" cy="776402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12862103" y="6350542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View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109983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2 L -0.00062 -0.18435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2 L -0.00062 -0.1843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5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3" grpId="2" animBg="1"/>
      <p:bldP spid="21" grpId="0" animBg="1"/>
      <p:bldP spid="24" grpId="0"/>
      <p:bldP spid="26" grpId="0"/>
      <p:bldP spid="31" grpId="0"/>
      <p:bldP spid="32" grpId="0"/>
      <p:bldP spid="33" grpId="0"/>
      <p:bldP spid="34" grpId="0"/>
      <p:bldP spid="35" grpId="0" animBg="1"/>
      <p:bldP spid="3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回收池填充策略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43" y="365458"/>
            <a:ext cx="6845560" cy="1262053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469786" y="9740725"/>
            <a:ext cx="4084101" cy="80767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2469786" y="8412376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2469786" y="7071329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469786" y="5736630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2469786" y="4401932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469786" y="2677616"/>
            <a:ext cx="4084101" cy="1724314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2161485" y="2984688"/>
            <a:ext cx="7183270" cy="141724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4447364" y="2244347"/>
            <a:ext cx="55775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/>
              <a:t>回收池</a:t>
            </a:r>
          </a:p>
        </p:txBody>
      </p:sp>
      <p:cxnSp>
        <p:nvCxnSpPr>
          <p:cNvPr id="20" name="直接箭头连接符 19"/>
          <p:cNvCxnSpPr/>
          <p:nvPr/>
        </p:nvCxnSpPr>
        <p:spPr>
          <a:xfrm flipV="1">
            <a:off x="6553888" y="3926141"/>
            <a:ext cx="5607595" cy="59409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2068575" y="3422164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type</a:t>
            </a:r>
            <a:r>
              <a:rPr lang="zh-CN" altLang="en-US" b="1" dirty="0"/>
              <a:t>值</a:t>
            </a:r>
          </a:p>
        </p:txBody>
      </p:sp>
      <p:cxnSp>
        <p:nvCxnSpPr>
          <p:cNvPr id="27" name="直接箭头连接符 26"/>
          <p:cNvCxnSpPr/>
          <p:nvPr/>
        </p:nvCxnSpPr>
        <p:spPr>
          <a:xfrm>
            <a:off x="12818614" y="3791476"/>
            <a:ext cx="549041" cy="24042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0" name="表格 29"/>
          <p:cNvGraphicFramePr>
            <a:graphicFrameLocks noGrp="1"/>
          </p:cNvGraphicFramePr>
          <p:nvPr/>
        </p:nvGraphicFramePr>
        <p:xfrm>
          <a:off x="12161482" y="6201727"/>
          <a:ext cx="7037592" cy="23100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45864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2345864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2345864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770002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  <a:tr h="770002"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extLst>
                  <a:ext uri="{0D108BD9-81ED-4DB2-BD59-A6C34878D82A}">
                    <a16:rowId xmlns="" xmlns:a16="http://schemas.microsoft.com/office/drawing/2014/main" val="10001"/>
                  </a:ext>
                </a:extLst>
              </a:tr>
              <a:tr h="770002"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/>
                    </a:p>
                  </a:txBody>
                  <a:tcPr marL="91435" marR="91435" marT="45718" marB="45718"/>
                </a:tc>
                <a:tc>
                  <a:txBody>
                    <a:bodyPr/>
                    <a:lstStyle/>
                    <a:p>
                      <a:endParaRPr lang="zh-CN" altLang="en-US" sz="1800" dirty="0"/>
                    </a:p>
                  </a:txBody>
                  <a:tcPr marL="91435" marR="91435" marT="45718" marB="45718"/>
                </a:tc>
                <a:extLst>
                  <a:ext uri="{0D108BD9-81ED-4DB2-BD59-A6C34878D82A}">
                    <a16:rowId xmlns=""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1" name="文本框 30"/>
          <p:cNvSpPr txBox="1"/>
          <p:nvPr/>
        </p:nvSpPr>
        <p:spPr>
          <a:xfrm>
            <a:off x="10972409" y="6373501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ImageView</a:t>
            </a:r>
            <a:endParaRPr lang="zh-CN" altLang="en-US" b="1" dirty="0"/>
          </a:p>
        </p:txBody>
      </p:sp>
      <p:sp>
        <p:nvSpPr>
          <p:cNvPr id="32" name="文本框 31"/>
          <p:cNvSpPr txBox="1"/>
          <p:nvPr/>
        </p:nvSpPr>
        <p:spPr>
          <a:xfrm>
            <a:off x="10972409" y="7276755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TextView</a:t>
            </a:r>
            <a:endParaRPr lang="zh-CN" altLang="en-US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10967595" y="7998919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/>
              <a:t>Lineralyout</a:t>
            </a:r>
            <a:endParaRPr lang="zh-CN" altLang="en-US" b="1" dirty="0"/>
          </a:p>
        </p:txBody>
      </p:sp>
      <p:sp>
        <p:nvSpPr>
          <p:cNvPr id="16" name="文本框 15"/>
          <p:cNvSpPr txBox="1"/>
          <p:nvPr/>
        </p:nvSpPr>
        <p:spPr>
          <a:xfrm>
            <a:off x="7742962" y="6330751"/>
            <a:ext cx="27582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getViewType</a:t>
            </a:r>
            <a:r>
              <a:rPr lang="en-US" altLang="zh-CN" dirty="0"/>
              <a:t>()</a:t>
            </a:r>
            <a:endParaRPr lang="zh-CN" altLang="en-US" dirty="0"/>
          </a:p>
        </p:txBody>
      </p:sp>
      <p:sp>
        <p:nvSpPr>
          <p:cNvPr id="21" name="椭圆 20"/>
          <p:cNvSpPr/>
          <p:nvPr/>
        </p:nvSpPr>
        <p:spPr>
          <a:xfrm>
            <a:off x="12818613" y="6195768"/>
            <a:ext cx="1161667" cy="814017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13019792" y="6353240"/>
            <a:ext cx="5577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View</a:t>
            </a:r>
            <a:endParaRPr lang="zh-CN" altLang="en-US" b="1" dirty="0"/>
          </a:p>
        </p:txBody>
      </p:sp>
      <p:cxnSp>
        <p:nvCxnSpPr>
          <p:cNvPr id="34" name="直接箭头连接符 33"/>
          <p:cNvCxnSpPr>
            <a:stCxn id="21" idx="3"/>
          </p:cNvCxnSpPr>
          <p:nvPr/>
        </p:nvCxnSpPr>
        <p:spPr>
          <a:xfrm flipH="1">
            <a:off x="6873490" y="6890576"/>
            <a:ext cx="6115246" cy="34267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7774733" y="9697914"/>
            <a:ext cx="53946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移除回收池，并返回给</a:t>
            </a:r>
            <a:r>
              <a:rPr lang="en-US" altLang="zh-CN" sz="2000" dirty="0" err="1"/>
              <a:t>RecyclerView</a:t>
            </a:r>
            <a:r>
              <a:rPr lang="zh-CN" altLang="en-US" sz="2000" dirty="0"/>
              <a:t>层</a:t>
            </a:r>
          </a:p>
        </p:txBody>
      </p:sp>
    </p:spTree>
    <p:extLst>
      <p:ext uri="{BB962C8B-B14F-4D97-AF65-F5344CB8AC3E}">
        <p14:creationId xmlns:p14="http://schemas.microsoft.com/office/powerpoint/2010/main" val="1060985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64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4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5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2 L -0.00062 -0.18435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4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2 L -0.00062 -0.18435 " pathEditMode="relative" rAng="0" ptsTypes="AA">
                                      <p:cBhvr>
                                        <p:cTn id="34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068 0.00233 L -0.00062 -0.18435 " pathEditMode="relative" rAng="0" ptsTypes="AA">
                                      <p:cBhvr>
                                        <p:cTn id="3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9" y="-933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0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179 0.00147 -0.00359 0.00294 -0.00531 0.00466 C -0.00669 0.00601 -0.00779 0.00846 -0.0093 0.00931 C -0.00999 0.0098 -0.01068 0.00993 -0.0113 0.01054 C -0.01199 0.01115 -0.01254 0.01238 -0.0133 0.01287 C -0.01413 0.01348 -0.01502 0.0136 -0.01592 0.01409 C -0.01723 0.01483 -0.01854 0.01568 -0.01992 0.01642 C -0.02054 0.01679 -0.02129 0.01691 -0.02184 0.01764 C -0.02253 0.01838 -0.02315 0.01936 -0.02384 0.01997 C -0.02646 0.02193 -0.02777 0.02034 -0.03046 0.02352 C -0.03335 0.02695 -0.0317 0.02548 -0.03576 0.02695 C -0.03666 0.02781 -0.03756 0.02842 -0.03838 0.0294 C -0.03976 0.03075 -0.04086 0.03332 -0.04238 0.03406 L -0.045 0.03528 C -0.04699 0.03761 -0.04865 0.04141 -0.05099 0.04226 C -0.05223 0.04275 -0.05492 0.04337 -0.0563 0.04459 C -0.05699 0.0452 -0.05754 0.0463 -0.05823 0.04704 C -0.05919 0.04777 -0.06202 0.049 -0.06291 0.04937 L -0.06684 0.05402 C -0.06753 0.05488 -0.06808 0.0561 -0.06884 0.05635 L -0.07146 0.05757 C -0.07518 0.06198 -0.07214 0.05917 -0.07876 0.06113 C -0.07966 0.06137 -0.08055 0.06186 -0.08138 0.06223 C -0.08276 0.06296 -0.084 0.06431 -0.08537 0.06468 C -0.08744 0.06505 -0.09309 0.06627 -0.0953 0.06701 C -0.10205 0.06909 -0.10053 0.06848 -0.10591 0.07166 L -0.10784 0.07288 C -0.10853 0.07325 -0.10928 0.07337 -0.10984 0.07399 C -0.11052 0.07484 -0.11108 0.07595 -0.11183 0.07644 C -0.11356 0.07717 -0.11535 0.07717 -0.11714 0.07754 C -0.11934 0.07889 -0.11927 0.07889 -0.12176 0.07987 C -0.12286 0.08036 -0.12396 0.0806 -0.12506 0.08109 C -0.12637 0.0817 -0.12768 0.08281 -0.12906 0.08342 C -0.12989 0.08379 -0.13078 0.08415 -0.13168 0.08464 C -0.13299 0.08538 -0.1343 0.08636 -0.13567 0.08697 L -0.13829 0.0882 C -0.13898 0.08893 -0.13981 0.08942 -0.14029 0.09052 C -0.1407 0.0915 -0.14029 0.09346 -0.14091 0.09408 C -0.14236 0.0953 -0.14401 0.09481 -0.1456 0.09518 C -0.14883 0.09714 -0.14918 0.09751 -0.15221 0.09873 C -0.15331 0.0991 -0.15442 0.09934 -0.15552 0.09996 C -0.15683 0.10057 -0.15814 0.10142 -0.15945 0.10228 C -0.16013 0.10265 -0.16075 0.10314 -0.16144 0.10338 L -0.16475 0.10461 C -0.17047 0.11135 -0.16324 0.10326 -0.16875 0.10816 C -0.16944 0.10877 -0.16992 0.11 -0.17068 0.11049 C -0.17199 0.11122 -0.17336 0.1111 -0.17467 0.11171 C -0.17605 0.1122 -0.17729 0.11318 -0.17867 0.11404 L -0.1806 0.11514 C -0.18129 0.11637 -0.18177 0.11784 -0.1826 0.1187 C -0.18342 0.11955 -0.18439 0.11943 -0.18528 0.11992 C -0.1859 0.12017 -0.18659 0.12066 -0.18721 0.12102 C -0.18839 0.12421 -0.18852 0.12543 -0.19052 0.1269 C -0.19204 0.12813 -0.19376 0.12788 -0.19521 0.12935 C -0.19658 0.1307 -0.19783 0.13241 -0.19913 0.13401 C -0.19982 0.13474 -0.20037 0.13584 -0.20113 0.13633 C -0.20609 0.13927 -0.19996 0.13535 -0.20513 0.13989 C -0.20575 0.14038 -0.20644 0.1405 -0.20706 0.14111 C -0.20782 0.14172 -0.2083 0.14295 -0.20906 0.14344 C -0.21009 0.14405 -0.21126 0.14417 -0.21236 0.14454 C -0.21257 0.14577 -0.21257 0.14711 -0.21305 0.14809 C -0.21443 0.15116 -0.21643 0.15079 -0.21836 0.15165 C -0.21898 0.15189 -0.21967 0.1525 -0.22029 0.15287 C -0.22118 0.15324 -0.22208 0.15348 -0.22298 0.15397 C -0.23104 0.15826 -0.22346 0.15483 -0.22959 0.15752 C -0.23455 0.1634 -0.22821 0.15654 -0.23421 0.16108 C -0.23496 0.16157 -0.23552 0.16279 -0.2362 0.1634 C -0.23682 0.16389 -0.23758 0.16402 -0.2382 0.16463 C -0.23889 0.16524 -0.23944 0.16634 -0.24013 0.16696 C -0.24144 0.16794 -0.24296 0.16794 -0.24413 0.16928 C -0.24482 0.17002 -0.24544 0.171 -0.24613 0.17161 C -0.24737 0.17271 -0.2495 0.1732 -0.25074 0.17394 C -0.25818 0.17835 -0.25033 0.17467 -0.25667 0.17749 C -0.26156 0.18619 -0.25522 0.17614 -0.26197 0.18227 C -0.2628 0.183 -0.26315 0.18496 -0.26397 0.1857 C -0.26521 0.18692 -0.26673 0.18692 -0.26797 0.18815 C -0.2688 0.18888 -0.26976 0.18962 -0.27059 0.19047 C -0.27128 0.19109 -0.2719 0.19219 -0.27259 0.1928 C -0.27321 0.19329 -0.27389 0.19354 -0.27458 0.19403 C -0.27713 0.19856 -0.27638 0.19795 -0.28051 0.20101 C -0.28182 0.20199 -0.28451 0.20334 -0.28451 0.20334 C -0.28533 0.20456 -0.28616 0.20591 -0.28712 0.20689 C -0.28774 0.2075 -0.28864 0.20726 -0.28912 0.20811 C -0.2896 0.20897 -0.28919 0.21093 -0.28974 0.21166 C -0.29539 0.21791 -0.29463 0.2146 -0.29836 0.21754 C -0.29925 0.21816 -0.30015 0.21914 -0.30104 0.21987 C -0.30166 0.22036 -0.30235 0.22048 -0.30297 0.22097 C -0.30373 0.22159 -0.30421 0.22281 -0.30497 0.22342 C -0.30607 0.22404 -0.30718 0.22416 -0.30828 0.22453 C -0.30917 0.22538 -0.31014 0.22587 -0.31097 0.22685 C -0.31172 0.22783 -0.31214 0.22955 -0.31289 0.23041 C -0.31372 0.23126 -0.31469 0.23114 -0.31558 0.23163 C -0.31668 0.23224 -0.31779 0.23322 -0.31889 0.23396 C -0.3202 0.23482 -0.32151 0.23555 -0.32282 0.23629 C -0.32351 0.23665 -0.32413 0.23714 -0.32481 0.23751 L -0.3275 0.23861 C -0.3286 0.23984 -0.32957 0.24143 -0.33081 0.24216 C -0.33205 0.24302 -0.33343 0.2429 -0.33474 0.24339 C -0.33653 0.244 -0.33825 0.2451 -0.34004 0.24572 C -0.34114 0.24608 -0.34225 0.24633 -0.34335 0.24694 C -0.34473 0.24755 -0.34597 0.24841 -0.34735 0.24927 L -0.35127 0.2516 C -0.35196 0.25196 -0.35258 0.25258 -0.35327 0.25282 C -0.35548 0.25356 -0.35775 0.2538 -0.35989 0.25515 C -0.36058 0.25552 -0.3612 0.25613 -0.36188 0.25625 C -0.36926 0.25833 -0.36685 0.25454 -0.36912 0.2587 " pathEditMode="relative" ptsTypes="AAAAAAAAAAAAAAAAAAAAAAAAAAAAAAAAAAAAAAAAAAAAAAAAAAAAAAAAAAAAAAAAAAAAAAAAAAAAAAAAAAAAAAAAAAAAAAAAAAAAAAAAAAA">
                                      <p:cBhvr>
                                        <p:cTn id="71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2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 C -0.00179 0.00147 -0.00359 0.00294 -0.00531 0.00466 C -0.00669 0.00601 -0.00779 0.00846 -0.0093 0.00931 C -0.00999 0.0098 -0.01068 0.00993 -0.0113 0.01054 C -0.01199 0.01115 -0.01254 0.01238 -0.0133 0.01287 C -0.01413 0.01348 -0.01502 0.0136 -0.01592 0.01409 C -0.01723 0.01483 -0.01854 0.01568 -0.01992 0.01642 C -0.02054 0.01679 -0.02129 0.01691 -0.02184 0.01764 C -0.02253 0.01838 -0.02315 0.01936 -0.02384 0.01997 C -0.02646 0.02193 -0.02777 0.02034 -0.03046 0.02352 C -0.03335 0.02695 -0.0317 0.02548 -0.03576 0.02695 C -0.03666 0.02781 -0.03756 0.02842 -0.03838 0.0294 C -0.03976 0.03075 -0.04086 0.03332 -0.04238 0.03406 L -0.045 0.03528 C -0.04699 0.03761 -0.04865 0.04141 -0.05099 0.04226 C -0.05223 0.04275 -0.05492 0.04337 -0.0563 0.04459 C -0.05699 0.0452 -0.05754 0.0463 -0.05823 0.04704 C -0.05919 0.04777 -0.06202 0.049 -0.06291 0.04937 L -0.06684 0.05402 C -0.06753 0.05488 -0.06808 0.0561 -0.06884 0.05635 L -0.07146 0.05757 C -0.07518 0.06198 -0.07214 0.05917 -0.07876 0.06113 C -0.07966 0.06137 -0.08055 0.06186 -0.08138 0.06223 C -0.08276 0.06296 -0.084 0.06431 -0.08537 0.06468 C -0.08744 0.06505 -0.09309 0.06627 -0.0953 0.06701 C -0.10205 0.06909 -0.10053 0.06848 -0.10591 0.07166 L -0.10784 0.07288 C -0.10853 0.07325 -0.10928 0.07337 -0.10984 0.07399 C -0.11052 0.07484 -0.11108 0.07595 -0.11183 0.07644 C -0.11356 0.07717 -0.11535 0.07717 -0.11714 0.07754 C -0.11934 0.07889 -0.11927 0.07889 -0.12176 0.07987 C -0.12286 0.08036 -0.12396 0.0806 -0.12506 0.08109 C -0.12637 0.0817 -0.12768 0.08281 -0.12906 0.08342 C -0.12989 0.08379 -0.13078 0.08415 -0.13168 0.08464 C -0.13299 0.08538 -0.1343 0.08636 -0.13567 0.08697 L -0.13829 0.0882 C -0.13898 0.08893 -0.13981 0.08942 -0.14029 0.09052 C -0.1407 0.0915 -0.14029 0.09346 -0.14091 0.09408 C -0.14236 0.0953 -0.14401 0.09481 -0.1456 0.09518 C -0.14883 0.09714 -0.14918 0.09751 -0.15221 0.09873 C -0.15331 0.0991 -0.15442 0.09934 -0.15552 0.09996 C -0.15683 0.10057 -0.15814 0.10142 -0.15945 0.10228 C -0.16013 0.10265 -0.16075 0.10314 -0.16144 0.10338 L -0.16475 0.10461 C -0.17047 0.11135 -0.16324 0.10326 -0.16875 0.10816 C -0.16944 0.10877 -0.16992 0.11 -0.17068 0.11049 C -0.17199 0.11122 -0.17336 0.1111 -0.17467 0.11171 C -0.17605 0.1122 -0.17729 0.11318 -0.17867 0.11404 L -0.1806 0.11514 C -0.18129 0.11637 -0.18177 0.11784 -0.1826 0.1187 C -0.18342 0.11955 -0.18439 0.11943 -0.18528 0.11992 C -0.1859 0.12017 -0.18659 0.12066 -0.18721 0.12102 C -0.18839 0.12421 -0.18852 0.12543 -0.19052 0.1269 C -0.19204 0.12813 -0.19376 0.12788 -0.19521 0.12935 C -0.19658 0.1307 -0.19783 0.13241 -0.19913 0.13401 C -0.19982 0.13474 -0.20037 0.13584 -0.20113 0.13633 C -0.20609 0.13927 -0.19996 0.13535 -0.20513 0.13989 C -0.20575 0.14038 -0.20644 0.1405 -0.20706 0.14111 C -0.20782 0.14172 -0.2083 0.14295 -0.20906 0.14344 C -0.21009 0.14405 -0.21126 0.14417 -0.21236 0.14454 C -0.21257 0.14577 -0.21257 0.14711 -0.21305 0.14809 C -0.21443 0.15116 -0.21643 0.15079 -0.21836 0.15165 C -0.21898 0.15189 -0.21967 0.1525 -0.22029 0.15287 C -0.22118 0.15324 -0.22208 0.15348 -0.22298 0.15397 C -0.23104 0.15826 -0.22346 0.15483 -0.22959 0.15752 C -0.23455 0.1634 -0.22821 0.15654 -0.23421 0.16108 C -0.23496 0.16157 -0.23552 0.16279 -0.2362 0.1634 C -0.23682 0.16389 -0.23758 0.16402 -0.2382 0.16463 C -0.23889 0.16524 -0.23944 0.16634 -0.24013 0.16696 C -0.24144 0.16794 -0.24296 0.16794 -0.24413 0.16928 C -0.24482 0.17002 -0.24544 0.171 -0.24613 0.17161 C -0.24737 0.17271 -0.2495 0.1732 -0.25074 0.17394 C -0.25818 0.17835 -0.25033 0.17467 -0.25667 0.17749 C -0.26156 0.18619 -0.25522 0.17614 -0.26197 0.18227 C -0.2628 0.183 -0.26315 0.18496 -0.26397 0.1857 C -0.26521 0.18692 -0.26673 0.18692 -0.26797 0.18815 C -0.2688 0.18888 -0.26976 0.18962 -0.27059 0.19047 C -0.27128 0.19109 -0.2719 0.19219 -0.27259 0.1928 C -0.27321 0.19329 -0.27389 0.19354 -0.27458 0.19403 C -0.27713 0.19856 -0.27638 0.19795 -0.28051 0.20101 C -0.28182 0.20199 -0.28451 0.20334 -0.28451 0.20334 C -0.28533 0.20456 -0.28616 0.20591 -0.28712 0.20689 C -0.28774 0.2075 -0.28864 0.20726 -0.28912 0.20811 C -0.2896 0.20897 -0.28919 0.21093 -0.28974 0.21166 C -0.29539 0.21791 -0.29463 0.2146 -0.29836 0.21754 C -0.29925 0.21816 -0.30015 0.21914 -0.30104 0.21987 C -0.30166 0.22036 -0.30235 0.22048 -0.30297 0.22097 C -0.30373 0.22159 -0.30421 0.22281 -0.30497 0.22342 C -0.30607 0.22404 -0.30718 0.22416 -0.30828 0.22453 C -0.30917 0.22538 -0.31014 0.22587 -0.31097 0.22685 C -0.31172 0.22783 -0.31214 0.22955 -0.31289 0.23041 C -0.31372 0.23126 -0.31469 0.23114 -0.31558 0.23163 C -0.31668 0.23224 -0.31779 0.23322 -0.31889 0.23396 C -0.3202 0.23482 -0.32151 0.23555 -0.32282 0.23629 C -0.32351 0.23665 -0.32413 0.23714 -0.32481 0.23751 L -0.3275 0.23861 C -0.3286 0.23984 -0.32957 0.24143 -0.33081 0.24216 C -0.33205 0.24302 -0.33343 0.2429 -0.33474 0.24339 C -0.33653 0.244 -0.33825 0.2451 -0.34004 0.24572 C -0.34114 0.24608 -0.34225 0.24633 -0.34335 0.24694 C -0.34473 0.24755 -0.34597 0.24841 -0.34735 0.24927 L -0.35127 0.2516 C -0.35196 0.25196 -0.35258 0.25258 -0.35327 0.25282 C -0.35548 0.25356 -0.35775 0.2538 -0.35989 0.25515 C -0.36058 0.25552 -0.3612 0.25613 -0.36188 0.25625 C -0.36926 0.25833 -0.36685 0.25454 -0.36912 0.2587 " pathEditMode="relative" ptsTypes="AAAAAAAAAAAAAAAAAAAAAAAAAAAAAAAAAAAAAAAAAAAAAAAAAAAAAAAAAAAAAAAAAAAAAAAAAAAAAAAAAAAAAAAAAAAAAAAAAAAAAAAAAAA">
                                      <p:cBhvr>
                                        <p:cTn id="7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8" grpId="0" animBg="1"/>
      <p:bldP spid="8" grpId="1" animBg="1"/>
      <p:bldP spid="9" grpId="0" animBg="1"/>
      <p:bldP spid="9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  <p:bldP spid="13" grpId="2" animBg="1"/>
      <p:bldP spid="26" grpId="0"/>
      <p:bldP spid="31" grpId="0"/>
      <p:bldP spid="32" grpId="0"/>
      <p:bldP spid="33" grpId="0"/>
      <p:bldP spid="16" grpId="0"/>
      <p:bldP spid="21" grpId="0" animBg="1"/>
      <p:bldP spid="2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>
            <a:spLocks noChangeArrowheads="1"/>
          </p:cNvSpPr>
          <p:nvPr/>
        </p:nvSpPr>
        <p:spPr bwMode="auto">
          <a:xfrm>
            <a:off x="9391405" y="2532310"/>
            <a:ext cx="4262673" cy="4280673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solidFill>
                <a:srgbClr val="1475B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8"/>
          <p:cNvSpPr/>
          <p:nvPr/>
        </p:nvSpPr>
        <p:spPr bwMode="auto">
          <a:xfrm>
            <a:off x="9181429" y="4653147"/>
            <a:ext cx="4682640" cy="2369819"/>
          </a:xfrm>
          <a:custGeom>
            <a:avLst/>
            <a:gdLst>
              <a:gd name="T0" fmla="*/ 3963 w 3963"/>
              <a:gd name="T1" fmla="*/ 0 h 1997"/>
              <a:gd name="T2" fmla="*/ 3963 w 3963"/>
              <a:gd name="T3" fmla="*/ 16 h 1997"/>
              <a:gd name="T4" fmla="*/ 1982 w 3963"/>
              <a:gd name="T5" fmla="*/ 1997 h 1997"/>
              <a:gd name="T6" fmla="*/ 0 w 3963"/>
              <a:gd name="T7" fmla="*/ 16 h 1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63" h="1997">
                <a:moveTo>
                  <a:pt x="3963" y="0"/>
                </a:moveTo>
                <a:cubicBezTo>
                  <a:pt x="3963" y="5"/>
                  <a:pt x="3963" y="11"/>
                  <a:pt x="3963" y="16"/>
                </a:cubicBezTo>
                <a:cubicBezTo>
                  <a:pt x="3963" y="1110"/>
                  <a:pt x="3076" y="1997"/>
                  <a:pt x="1982" y="1997"/>
                </a:cubicBezTo>
                <a:cubicBezTo>
                  <a:pt x="888" y="1997"/>
                  <a:pt x="0" y="1110"/>
                  <a:pt x="0" y="16"/>
                </a:cubicBezTo>
              </a:path>
            </a:pathLst>
          </a:custGeom>
          <a:noFill/>
          <a:ln w="8" cap="flat" cmpd="sng">
            <a:solidFill>
              <a:srgbClr val="4E4B49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3732068" y="4497152"/>
            <a:ext cx="263980" cy="263980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9046437" y="4497152"/>
            <a:ext cx="260981" cy="263980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3"/>
          <p:cNvSpPr txBox="1">
            <a:spLocks noChangeArrowheads="1"/>
          </p:cNvSpPr>
          <p:nvPr/>
        </p:nvSpPr>
        <p:spPr bwMode="auto">
          <a:xfrm>
            <a:off x="9997358" y="3009272"/>
            <a:ext cx="3621504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sz="18900" dirty="0">
                <a:solidFill>
                  <a:srgbClr val="F8F8F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</a:t>
            </a:r>
            <a:r>
              <a:rPr lang="en-US" altLang="zh-CN" sz="18900" dirty="0">
                <a:solidFill>
                  <a:srgbClr val="F8F8F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2</a:t>
            </a:r>
            <a:endParaRPr lang="zh-CN" altLang="en-US" sz="18900" dirty="0">
              <a:solidFill>
                <a:srgbClr val="F8F8F8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9" name="直接连接符 15"/>
          <p:cNvCxnSpPr>
            <a:cxnSpLocks noChangeShapeType="1"/>
          </p:cNvCxnSpPr>
          <p:nvPr/>
        </p:nvCxnSpPr>
        <p:spPr bwMode="auto">
          <a:xfrm>
            <a:off x="5941664" y="7769902"/>
            <a:ext cx="11156144" cy="0"/>
          </a:xfrm>
          <a:prstGeom prst="line">
            <a:avLst/>
          </a:prstGeom>
          <a:noFill/>
          <a:ln w="9525" cmpd="sng">
            <a:solidFill>
              <a:srgbClr val="4E4B49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TextBox 17"/>
          <p:cNvSpPr txBox="1">
            <a:spLocks noChangeArrowheads="1"/>
          </p:cNvSpPr>
          <p:nvPr/>
        </p:nvSpPr>
        <p:spPr bwMode="auto">
          <a:xfrm>
            <a:off x="5451820" y="8009502"/>
            <a:ext cx="1291889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dirty="0">
                <a:latin typeface="思源黑体 CN Bold" panose="020B0800000000000000" charset="-122"/>
                <a:ea typeface="思源黑体 CN Bold" panose="020B0800000000000000" charset="-122"/>
              </a:rPr>
              <a:t>回收池应该怎么设计呢</a:t>
            </a:r>
          </a:p>
        </p:txBody>
      </p:sp>
    </p:spTree>
    <p:extLst>
      <p:ext uri="{BB962C8B-B14F-4D97-AF65-F5344CB8AC3E}">
        <p14:creationId xmlns:p14="http://schemas.microsoft.com/office/powerpoint/2010/main" val="32786144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5218661" y="3960176"/>
            <a:ext cx="1669603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8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8800" b="1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移动互联网高级开发</a:t>
            </a:r>
            <a:endParaRPr lang="zh-CN" altLang="zh-CN" sz="88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14967202" y="5881392"/>
            <a:ext cx="4286286" cy="476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码牛学院</a:t>
            </a:r>
            <a:r>
              <a:rPr lang="en-US" altLang="zh-CN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用代码码出精彩的人生</a:t>
            </a:r>
            <a:endParaRPr lang="en-US" altLang="zh-CN" sz="2079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29694" y="3150175"/>
            <a:ext cx="3525506" cy="352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7814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回收池设计</a:t>
            </a:r>
          </a:p>
        </p:txBody>
      </p:sp>
      <p:sp>
        <p:nvSpPr>
          <p:cNvPr id="2" name="矩形 1"/>
          <p:cNvSpPr/>
          <p:nvPr/>
        </p:nvSpPr>
        <p:spPr>
          <a:xfrm>
            <a:off x="5204979" y="10153785"/>
            <a:ext cx="14188385" cy="939155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思源黑体 CN Normal" panose="020B0400000000000000" charset="-122"/>
                <a:ea typeface="思源黑体 CN Normal" panose="020B0400000000000000" charset="-122"/>
              </a:rPr>
              <a:t>存和取 是回收池策略必须实现的</a:t>
            </a:r>
          </a:p>
        </p:txBody>
      </p:sp>
      <p:sp>
        <p:nvSpPr>
          <p:cNvPr id="11" name="矩形 10"/>
          <p:cNvSpPr/>
          <p:nvPr/>
        </p:nvSpPr>
        <p:spPr>
          <a:xfrm>
            <a:off x="696337" y="3614980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TextView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55174" y="4490587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TextView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34593" y="5366195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ImageView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34593" y="6297770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ImageView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24303" y="7318630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LinearLayout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24303" y="8323283"/>
            <a:ext cx="3762358" cy="636822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rgbClr val="007FA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dirty="0" err="1">
                <a:latin typeface="思源黑体 CN Normal" panose="020B0400000000000000" charset="-122"/>
                <a:ea typeface="思源黑体 CN Normal" panose="020B0400000000000000" charset="-122"/>
              </a:rPr>
              <a:t>LinearLayout</a:t>
            </a:r>
            <a:endParaRPr lang="zh-CN" altLang="en-US" sz="36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4608908" y="3933392"/>
            <a:ext cx="3529820" cy="8756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4633717" y="4702436"/>
            <a:ext cx="3529820" cy="8756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573470" y="5641591"/>
            <a:ext cx="3529820" cy="8756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4598277" y="5024161"/>
            <a:ext cx="3505012" cy="16629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连接符 21"/>
          <p:cNvCxnSpPr>
            <a:stCxn id="15" idx="3"/>
          </p:cNvCxnSpPr>
          <p:nvPr/>
        </p:nvCxnSpPr>
        <p:spPr>
          <a:xfrm flipV="1">
            <a:off x="4386661" y="5659309"/>
            <a:ext cx="3741436" cy="19777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4539053" y="6616182"/>
            <a:ext cx="3620256" cy="20255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/>
          <p:cNvSpPr/>
          <p:nvPr/>
        </p:nvSpPr>
        <p:spPr>
          <a:xfrm>
            <a:off x="12546363" y="332632"/>
            <a:ext cx="173356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FF0000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前景：回收池本身是一种集合，既能够存也能够取</a:t>
            </a:r>
            <a:endParaRPr lang="en-US" altLang="zh-CN" sz="2800" dirty="0">
              <a:solidFill>
                <a:srgbClr val="FF0000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  <p:graphicFrame>
        <p:nvGraphicFramePr>
          <p:cNvPr id="33" name="表格 32"/>
          <p:cNvGraphicFramePr>
            <a:graphicFrameLocks noGrp="1"/>
          </p:cNvGraphicFramePr>
          <p:nvPr/>
        </p:nvGraphicFramePr>
        <p:xfrm>
          <a:off x="12546363" y="1162643"/>
          <a:ext cx="10492407" cy="960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746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960384">
                <a:tc>
                  <a:txBody>
                    <a:bodyPr/>
                    <a:lstStyle/>
                    <a:p>
                      <a:pPr marL="0" marR="0" lvl="0" indent="0" algn="l" defTabSz="23031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6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TextView</a:t>
                      </a:r>
                      <a:endParaRPr kumimoji="0" lang="zh-CN" altLang="en-US" sz="3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3031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600" b="1" i="0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TextView</a:t>
                      </a:r>
                      <a:endParaRPr kumimoji="0" lang="zh-CN" altLang="en-US" sz="3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3031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en-US" altLang="zh-CN" sz="3600" b="1" i="0" u="none" strike="noStrike" kern="1200" cap="none" spc="0" normalizeH="0" baseline="0" noProof="0" dirty="0" err="1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Calibri" panose="020F0502020204030204"/>
                          <a:ea typeface="宋体" panose="02010600030101010101" pitchFamily="2" charset="-122"/>
                          <a:cs typeface="+mn-cs"/>
                        </a:rPr>
                        <a:t>TextView</a:t>
                      </a:r>
                      <a:endParaRPr kumimoji="0" lang="zh-CN" altLang="en-US" sz="36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Calibri" panose="020F0502020204030204"/>
                        <a:ea typeface="宋体" panose="02010600030101010101" pitchFamily="2" charset="-122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4" name="表格 33"/>
          <p:cNvGraphicFramePr>
            <a:graphicFrameLocks noGrp="1"/>
          </p:cNvGraphicFramePr>
          <p:nvPr/>
        </p:nvGraphicFramePr>
        <p:xfrm>
          <a:off x="12571171" y="2208121"/>
          <a:ext cx="10492407" cy="11887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746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1188656">
                <a:tc>
                  <a:txBody>
                    <a:bodyPr/>
                    <a:lstStyle/>
                    <a:p>
                      <a:pPr marL="0" marR="0" lvl="0" indent="0" algn="l" defTabSz="23031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ImageView</a:t>
                      </a:r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3600" dirty="0"/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2303145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ImageView</a:t>
                      </a:r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ImageView</a:t>
                      </a:r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graphicFrame>
        <p:nvGraphicFramePr>
          <p:cNvPr id="35" name="表格 34"/>
          <p:cNvGraphicFramePr>
            <a:graphicFrameLocks noGrp="1"/>
          </p:cNvGraphicFramePr>
          <p:nvPr/>
        </p:nvGraphicFramePr>
        <p:xfrm>
          <a:off x="12571171" y="3425368"/>
          <a:ext cx="10492407" cy="9603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497469">
                  <a:extLst>
                    <a:ext uri="{9D8B030D-6E8A-4147-A177-3AD203B41FA5}">
                      <a16:colId xmlns="" xmlns:a16="http://schemas.microsoft.com/office/drawing/2014/main" val="20000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1"/>
                    </a:ext>
                  </a:extLst>
                </a:gridCol>
                <a:gridCol w="3497469">
                  <a:extLst>
                    <a:ext uri="{9D8B030D-6E8A-4147-A177-3AD203B41FA5}">
                      <a16:colId xmlns="" xmlns:a16="http://schemas.microsoft.com/office/drawing/2014/main" val="20002"/>
                    </a:ext>
                  </a:extLst>
                </a:gridCol>
              </a:tblGrid>
              <a:tr h="960384">
                <a:tc>
                  <a:txBody>
                    <a:bodyPr/>
                    <a:lstStyle/>
                    <a:p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LinearLayout</a:t>
                      </a:r>
                      <a:endParaRPr lang="zh-CN" altLang="en-US" sz="3600" dirty="0"/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2303145" rtl="0" eaLnBrk="1" latinLnBrk="0" hangingPunct="1"/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LinearLayout</a:t>
                      </a:r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dirty="0" err="1">
                          <a:latin typeface="思源黑体 CN Normal" panose="020B0400000000000000" charset="-122"/>
                          <a:ea typeface="思源黑体 CN Normal" panose="020B0400000000000000" charset="-122"/>
                        </a:rPr>
                        <a:t>LinearLayout</a:t>
                      </a:r>
                      <a:endParaRPr lang="zh-CN" altLang="en-US" sz="3600" b="1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91435" marR="91435" marT="45718" marB="45718">
                    <a:solidFill>
                      <a:srgbClr val="1577BA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7" name="圆柱形 6"/>
          <p:cNvSpPr/>
          <p:nvPr/>
        </p:nvSpPr>
        <p:spPr>
          <a:xfrm>
            <a:off x="8103290" y="3806358"/>
            <a:ext cx="3147068" cy="4061420"/>
          </a:xfrm>
          <a:prstGeom prst="can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9124716" y="2953037"/>
            <a:ext cx="1733569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3600" dirty="0"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回收池</a:t>
            </a:r>
            <a:endParaRPr lang="en-US" altLang="zh-CN" sz="3600" dirty="0"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14875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5"/>
          <p:cNvSpPr>
            <a:spLocks noChangeArrowheads="1"/>
          </p:cNvSpPr>
          <p:nvPr/>
        </p:nvSpPr>
        <p:spPr bwMode="auto">
          <a:xfrm>
            <a:off x="9391405" y="2532310"/>
            <a:ext cx="4262673" cy="4280673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solidFill>
                <a:srgbClr val="1475B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8"/>
          <p:cNvSpPr/>
          <p:nvPr/>
        </p:nvSpPr>
        <p:spPr bwMode="auto">
          <a:xfrm>
            <a:off x="9181429" y="4653147"/>
            <a:ext cx="4682640" cy="2369819"/>
          </a:xfrm>
          <a:custGeom>
            <a:avLst/>
            <a:gdLst>
              <a:gd name="T0" fmla="*/ 3963 w 3963"/>
              <a:gd name="T1" fmla="*/ 0 h 1997"/>
              <a:gd name="T2" fmla="*/ 3963 w 3963"/>
              <a:gd name="T3" fmla="*/ 16 h 1997"/>
              <a:gd name="T4" fmla="*/ 1982 w 3963"/>
              <a:gd name="T5" fmla="*/ 1997 h 1997"/>
              <a:gd name="T6" fmla="*/ 0 w 3963"/>
              <a:gd name="T7" fmla="*/ 16 h 19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963" h="1997">
                <a:moveTo>
                  <a:pt x="3963" y="0"/>
                </a:moveTo>
                <a:cubicBezTo>
                  <a:pt x="3963" y="5"/>
                  <a:pt x="3963" y="11"/>
                  <a:pt x="3963" y="16"/>
                </a:cubicBezTo>
                <a:cubicBezTo>
                  <a:pt x="3963" y="1110"/>
                  <a:pt x="3076" y="1997"/>
                  <a:pt x="1982" y="1997"/>
                </a:cubicBezTo>
                <a:cubicBezTo>
                  <a:pt x="888" y="1997"/>
                  <a:pt x="0" y="1110"/>
                  <a:pt x="0" y="16"/>
                </a:cubicBezTo>
              </a:path>
            </a:pathLst>
          </a:custGeom>
          <a:noFill/>
          <a:ln w="8" cap="flat" cmpd="sng">
            <a:solidFill>
              <a:srgbClr val="4E4B49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Oval 9"/>
          <p:cNvSpPr>
            <a:spLocks noChangeArrowheads="1"/>
          </p:cNvSpPr>
          <p:nvPr/>
        </p:nvSpPr>
        <p:spPr bwMode="auto">
          <a:xfrm>
            <a:off x="13732068" y="4497152"/>
            <a:ext cx="263980" cy="263980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Oval 10"/>
          <p:cNvSpPr>
            <a:spLocks noChangeArrowheads="1"/>
          </p:cNvSpPr>
          <p:nvPr/>
        </p:nvSpPr>
        <p:spPr bwMode="auto">
          <a:xfrm>
            <a:off x="9046437" y="4497152"/>
            <a:ext cx="260981" cy="263980"/>
          </a:xfrm>
          <a:prstGeom prst="ellipse">
            <a:avLst/>
          </a:prstGeom>
          <a:solidFill>
            <a:srgbClr val="1475B2"/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 sz="4535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13"/>
          <p:cNvSpPr txBox="1">
            <a:spLocks noChangeArrowheads="1"/>
          </p:cNvSpPr>
          <p:nvPr/>
        </p:nvSpPr>
        <p:spPr bwMode="auto">
          <a:xfrm>
            <a:off x="9997358" y="3009272"/>
            <a:ext cx="3621504" cy="3000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sz="18900" dirty="0">
                <a:solidFill>
                  <a:srgbClr val="F8F8F8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03</a:t>
            </a:r>
            <a:endParaRPr lang="zh-CN" altLang="en-US" sz="18900" dirty="0">
              <a:solidFill>
                <a:srgbClr val="F8F8F8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cxnSp>
        <p:nvCxnSpPr>
          <p:cNvPr id="9" name="直接连接符 15"/>
          <p:cNvCxnSpPr>
            <a:cxnSpLocks noChangeShapeType="1"/>
          </p:cNvCxnSpPr>
          <p:nvPr/>
        </p:nvCxnSpPr>
        <p:spPr bwMode="auto">
          <a:xfrm>
            <a:off x="5941664" y="7769902"/>
            <a:ext cx="11156144" cy="0"/>
          </a:xfrm>
          <a:prstGeom prst="line">
            <a:avLst/>
          </a:prstGeom>
          <a:noFill/>
          <a:ln w="9525" cmpd="sng">
            <a:solidFill>
              <a:srgbClr val="4E4B49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" name="TextBox 17"/>
          <p:cNvSpPr txBox="1">
            <a:spLocks noChangeArrowheads="1"/>
          </p:cNvSpPr>
          <p:nvPr/>
        </p:nvSpPr>
        <p:spPr bwMode="auto">
          <a:xfrm>
            <a:off x="5451820" y="8009502"/>
            <a:ext cx="1291889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en-US" sz="6000" dirty="0">
                <a:latin typeface="思源黑体 CN Bold" panose="020B0800000000000000" charset="-122"/>
                <a:ea typeface="思源黑体 CN Bold" panose="020B0800000000000000" charset="-122"/>
              </a:rPr>
              <a:t>手写</a:t>
            </a:r>
            <a:r>
              <a:rPr lang="en-US" altLang="zh-CN" sz="6000" dirty="0" err="1"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000" dirty="0">
                <a:latin typeface="思源黑体 CN Bold" panose="020B0800000000000000" charset="-122"/>
                <a:ea typeface="思源黑体 CN Bold" panose="020B0800000000000000" charset="-122"/>
              </a:rPr>
              <a:t>的代码如何设计</a:t>
            </a:r>
          </a:p>
        </p:txBody>
      </p:sp>
    </p:spTree>
    <p:extLst>
      <p:ext uri="{BB962C8B-B14F-4D97-AF65-F5344CB8AC3E}">
        <p14:creationId xmlns:p14="http://schemas.microsoft.com/office/powerpoint/2010/main" val="68963181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重写方法</a:t>
            </a:r>
          </a:p>
        </p:txBody>
      </p:sp>
      <p:sp>
        <p:nvSpPr>
          <p:cNvPr id="23" name="内容占位符 3"/>
          <p:cNvSpPr txBox="1"/>
          <p:nvPr/>
        </p:nvSpPr>
        <p:spPr>
          <a:xfrm>
            <a:off x="1440466" y="3719104"/>
            <a:ext cx="20158457" cy="3095404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44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步骤已经明确了：</a:t>
            </a:r>
            <a:endParaRPr lang="en-US" altLang="zh-CN" sz="4400" b="0" dirty="0">
              <a:solidFill>
                <a:srgbClr val="1475B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r>
              <a:rPr lang="en-US" altLang="zh-CN" sz="4400" b="0" dirty="0">
                <a:solidFill>
                  <a:srgbClr val="1475B2"/>
                </a:solidFill>
                <a:ea typeface="思源黑体 CN Medium" panose="020B0600000000000000" pitchFamily="34" charset="-122"/>
                <a:cs typeface="思源黑体 CN Normal" panose="020B0400000000000000" charset="-122"/>
              </a:rPr>
              <a:t>                    </a:t>
            </a:r>
            <a:r>
              <a:rPr lang="en-US" altLang="zh-CN" sz="44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4400" b="0" dirty="0">
                <a:solidFill>
                  <a:schemeClr val="accent1"/>
                </a:solidFill>
                <a:cs typeface="思源黑体 CN Normal" panose="020B0400000000000000" charset="-122"/>
              </a:rPr>
              <a:t>肯定是继承自</a:t>
            </a:r>
            <a:r>
              <a:rPr lang="en-US" altLang="zh-CN" sz="44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ViewGroup</a:t>
            </a:r>
            <a:r>
              <a:rPr lang="zh-CN" altLang="en-US" sz="4400" b="0" dirty="0">
                <a:solidFill>
                  <a:schemeClr val="accent1"/>
                </a:solidFill>
                <a:cs typeface="思源黑体 CN Normal" panose="020B0400000000000000" charset="-122"/>
              </a:rPr>
              <a:t>的</a:t>
            </a:r>
            <a:endParaRPr lang="en-US" altLang="zh-CN" sz="44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860171" y="8879480"/>
            <a:ext cx="12343738" cy="893570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我们应该重写</a:t>
            </a:r>
            <a:r>
              <a:rPr lang="en-US" altLang="zh-CN" sz="3600" dirty="0" err="1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ViewGroup</a:t>
            </a:r>
            <a:r>
              <a:rPr lang="zh-CN" altLang="en-US" sz="3600" dirty="0">
                <a:solidFill>
                  <a:schemeClr val="bg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中哪些的方法呢？</a:t>
            </a:r>
            <a:endParaRPr lang="zh-CN" altLang="en-US" sz="3600" dirty="0">
              <a:solidFill>
                <a:schemeClr val="bg1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3649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2403771" y="8547531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代码（需要重写自定义哪些方法呢？）</a:t>
            </a:r>
          </a:p>
        </p:txBody>
      </p:sp>
      <p:sp>
        <p:nvSpPr>
          <p:cNvPr id="5" name="矩形 4"/>
          <p:cNvSpPr/>
          <p:nvPr/>
        </p:nvSpPr>
        <p:spPr>
          <a:xfrm>
            <a:off x="2419010" y="2439092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标题 1"/>
          <p:cNvSpPr>
            <a:spLocks noGrp="1"/>
          </p:cNvSpPr>
          <p:nvPr/>
        </p:nvSpPr>
        <p:spPr>
          <a:xfrm>
            <a:off x="2021742" y="2463449"/>
            <a:ext cx="8274876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onMeasure</a:t>
            </a:r>
            <a:endParaRPr lang="zh-CN" altLang="en-US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2419010" y="4046683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标题 1"/>
          <p:cNvSpPr>
            <a:spLocks noGrp="1"/>
          </p:cNvSpPr>
          <p:nvPr/>
        </p:nvSpPr>
        <p:spPr>
          <a:xfrm>
            <a:off x="2164193" y="4050153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onLayout</a:t>
            </a:r>
            <a:endParaRPr lang="zh-CN" altLang="en-US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37" name="标题 1"/>
          <p:cNvSpPr>
            <a:spLocks noGrp="1"/>
          </p:cNvSpPr>
          <p:nvPr/>
        </p:nvSpPr>
        <p:spPr>
          <a:xfrm>
            <a:off x="2021742" y="8494041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onTouchEvent</a:t>
            </a:r>
            <a:endParaRPr lang="zh-CN" altLang="en-US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419010" y="5591621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标题 1"/>
          <p:cNvSpPr>
            <a:spLocks noGrp="1"/>
          </p:cNvSpPr>
          <p:nvPr/>
        </p:nvSpPr>
        <p:spPr>
          <a:xfrm>
            <a:off x="358020" y="5615978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onInterceptTouchEvent</a:t>
            </a:r>
            <a:endParaRPr lang="en-US" altLang="zh-CN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403771" y="7100300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标题 1"/>
          <p:cNvSpPr>
            <a:spLocks noGrp="1"/>
          </p:cNvSpPr>
          <p:nvPr/>
        </p:nvSpPr>
        <p:spPr>
          <a:xfrm>
            <a:off x="342780" y="7124658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onInterceptTouchEvent</a:t>
            </a:r>
            <a:endParaRPr lang="en-US" altLang="zh-CN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419010" y="9970819"/>
            <a:ext cx="8984493" cy="1100882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标题 1"/>
          <p:cNvSpPr>
            <a:spLocks noGrp="1"/>
          </p:cNvSpPr>
          <p:nvPr/>
        </p:nvSpPr>
        <p:spPr>
          <a:xfrm>
            <a:off x="2036981" y="991733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</a:t>
            </a:r>
            <a:r>
              <a:rPr lang="en-US" altLang="zh-CN" sz="4400" dirty="0" err="1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srcollyBy</a:t>
            </a:r>
            <a:endParaRPr lang="zh-CN" altLang="en-US" sz="4400" dirty="0">
              <a:solidFill>
                <a:schemeClr val="bg1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87640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代码编写阶段</a:t>
            </a:r>
          </a:p>
        </p:txBody>
      </p:sp>
      <p:sp>
        <p:nvSpPr>
          <p:cNvPr id="5" name="矩形 4"/>
          <p:cNvSpPr/>
          <p:nvPr/>
        </p:nvSpPr>
        <p:spPr>
          <a:xfrm>
            <a:off x="2419010" y="2439090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标题 1"/>
          <p:cNvSpPr>
            <a:spLocks noGrp="1"/>
          </p:cNvSpPr>
          <p:nvPr/>
        </p:nvSpPr>
        <p:spPr>
          <a:xfrm>
            <a:off x="1866698" y="2521415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View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构建初始化阶段</a:t>
            </a:r>
          </a:p>
        </p:txBody>
      </p:sp>
      <p:sp>
        <p:nvSpPr>
          <p:cNvPr id="27" name="矩形 26"/>
          <p:cNvSpPr/>
          <p:nvPr/>
        </p:nvSpPr>
        <p:spPr>
          <a:xfrm>
            <a:off x="2419010" y="4366704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标题 1"/>
          <p:cNvSpPr>
            <a:spLocks noGrp="1"/>
          </p:cNvSpPr>
          <p:nvPr/>
        </p:nvSpPr>
        <p:spPr>
          <a:xfrm>
            <a:off x="1722256" y="4492089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</a:t>
            </a:r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Adapter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初始化阶段</a:t>
            </a:r>
          </a:p>
        </p:txBody>
      </p:sp>
      <p:sp>
        <p:nvSpPr>
          <p:cNvPr id="29" name="矩形 28"/>
          <p:cNvSpPr/>
          <p:nvPr/>
        </p:nvSpPr>
        <p:spPr>
          <a:xfrm>
            <a:off x="2419010" y="6359227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标题 1"/>
          <p:cNvSpPr>
            <a:spLocks noGrp="1"/>
          </p:cNvSpPr>
          <p:nvPr/>
        </p:nvSpPr>
        <p:spPr>
          <a:xfrm>
            <a:off x="1866699" y="6484612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  View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摆放策略阶段</a:t>
            </a:r>
          </a:p>
        </p:txBody>
      </p:sp>
      <p:sp>
        <p:nvSpPr>
          <p:cNvPr id="32" name="矩形 31"/>
          <p:cNvSpPr/>
          <p:nvPr/>
        </p:nvSpPr>
        <p:spPr>
          <a:xfrm>
            <a:off x="2419010" y="8422957"/>
            <a:ext cx="8984493" cy="13516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标题 1"/>
          <p:cNvSpPr>
            <a:spLocks noGrp="1"/>
          </p:cNvSpPr>
          <p:nvPr/>
        </p:nvSpPr>
        <p:spPr>
          <a:xfrm>
            <a:off x="2021742" y="8494041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                </a:t>
            </a:r>
            <a:r>
              <a:rPr lang="zh-CN" altLang="en-US" sz="4400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滑动事件判断阶段</a:t>
            </a:r>
          </a:p>
        </p:txBody>
      </p:sp>
      <p:sp>
        <p:nvSpPr>
          <p:cNvPr id="11" name="矩形 10"/>
          <p:cNvSpPr/>
          <p:nvPr/>
        </p:nvSpPr>
        <p:spPr>
          <a:xfrm>
            <a:off x="4575098" y="12075842"/>
            <a:ext cx="17335699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2800" dirty="0">
                <a:solidFill>
                  <a:srgbClr val="FF0000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备注：任何初始化都离不开成员变量的声明</a:t>
            </a:r>
            <a:endParaRPr lang="en-US" altLang="zh-CN" sz="2800" dirty="0">
              <a:solidFill>
                <a:srgbClr val="FF0000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34440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成员变量声明</a:t>
            </a:r>
          </a:p>
        </p:txBody>
      </p:sp>
      <p:sp>
        <p:nvSpPr>
          <p:cNvPr id="18" name="矩形 17"/>
          <p:cNvSpPr/>
          <p:nvPr/>
        </p:nvSpPr>
        <p:spPr>
          <a:xfrm>
            <a:off x="617" y="2522431"/>
            <a:ext cx="6968116" cy="81148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需要声明哪些成员变量呢</a:t>
            </a:r>
            <a:endParaRPr lang="en-US" altLang="zh-CN" sz="4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12160" y="3755925"/>
            <a:ext cx="20706783" cy="90731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41" indent="-742941" algn="just">
              <a:lnSpc>
                <a:spcPct val="150000"/>
              </a:lnSpc>
              <a:buAutoNum type="arabicPlain"/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List</a:t>
            </a:r>
            <a:r>
              <a:rPr lang="en-US" altLang="zh-CN" sz="3600" dirty="0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&lt;View&gt; </a:t>
            </a:r>
            <a:r>
              <a:rPr lang="en-US" altLang="zh-CN" sz="3600" dirty="0" err="1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viewList</a:t>
            </a:r>
            <a:r>
              <a:rPr lang="en-US" altLang="zh-CN" sz="3600" dirty="0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缓存已经加载到屏幕上的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   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这些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不存在回收池中，需要集合表示，方便后续查找和移除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currentY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Y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轴上滑动的距离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rowCount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</a:t>
            </a:r>
            <a:r>
              <a:rPr lang="en-US" altLang="zh-CN" sz="3600" dirty="0" err="1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加载的总数据，比如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1w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条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firstRow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记录在屏幕中第一个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 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在数据内容中的位置，比如目前是第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34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个元素在屏幕的一个位置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Recycler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recycler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持有一个回收池的引用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FontTx/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   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srollY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</a:t>
            </a:r>
            <a:r>
              <a:rPr lang="en-US" altLang="zh-CN" sz="3600" dirty="0" err="1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中第一个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的左上顶点力离屏幕的距离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08376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成员变量声明</a:t>
            </a:r>
          </a:p>
        </p:txBody>
      </p:sp>
      <p:sp>
        <p:nvSpPr>
          <p:cNvPr id="18" name="矩形 17"/>
          <p:cNvSpPr/>
          <p:nvPr/>
        </p:nvSpPr>
        <p:spPr>
          <a:xfrm>
            <a:off x="617" y="2522431"/>
            <a:ext cx="6968116" cy="811486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需要声明哪些成员变量呢</a:t>
            </a:r>
            <a:endParaRPr lang="en-US" altLang="zh-CN" sz="4000" dirty="0"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1612160" y="3755925"/>
            <a:ext cx="20706783" cy="9073183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41" indent="-742941" algn="just">
              <a:lnSpc>
                <a:spcPct val="150000"/>
              </a:lnSpc>
              <a:buAutoNum type="arabicPlain"/>
            </a:pP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List</a:t>
            </a:r>
            <a:r>
              <a:rPr lang="en-US" altLang="zh-CN" sz="3600" dirty="0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&lt;View&gt; </a:t>
            </a:r>
            <a:r>
              <a:rPr lang="en-US" altLang="zh-CN" sz="3600" dirty="0" err="1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viewList</a:t>
            </a:r>
            <a:r>
              <a:rPr lang="en-US" altLang="zh-CN" sz="3600" dirty="0">
                <a:solidFill>
                  <a:schemeClr val="accent5">
                    <a:lumMod val="7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缓存已经加载到屏幕上的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   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这些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不存在回收池中，需要集合表示，方便后续查找和移除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currentY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Y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轴上滑动的距离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rowCount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</a:t>
            </a:r>
            <a:r>
              <a:rPr lang="en-US" altLang="zh-CN" sz="3600" dirty="0" err="1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加载的总数据，比如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1w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条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firstRow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记录在屏幕中第一个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 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在数据内容中的位置，比如目前是第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34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个元素在屏幕的一个位置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Recycler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recycler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  持有一个回收池的引用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FontTx/>
              <a:buAutoNum type="arabicPlain" startAt="2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​</a:t>
            </a:r>
            <a:r>
              <a:rPr lang="en-US" altLang="zh-CN" sz="4400" dirty="0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 int     </a:t>
            </a:r>
            <a:r>
              <a:rPr lang="en-US" altLang="zh-CN" sz="4400" dirty="0" err="1">
                <a:solidFill>
                  <a:schemeClr val="accent5">
                    <a:lumMod val="75000"/>
                  </a:schemeClr>
                </a:solidFill>
                <a:ea typeface="思源黑体 CN Normal" panose="020B0400000000000000" charset="-122"/>
              </a:rPr>
              <a:t>srollY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: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  </a:t>
            </a:r>
            <a:r>
              <a:rPr lang="en-US" altLang="zh-CN" sz="3600" dirty="0" err="1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RecyclerView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中第一个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思源黑体 CN Normal" panose="020B0400000000000000" charset="-122"/>
              </a:rPr>
              <a:t>的左上顶点力离屏幕的距离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  <a:p>
            <a:pPr marL="742941" indent="-742941" algn="just">
              <a:lnSpc>
                <a:spcPct val="150000"/>
              </a:lnSpc>
              <a:buAutoNum type="arabicPlain" startAt="2"/>
            </a:pPr>
            <a:endParaRPr lang="en-US" altLang="zh-CN" sz="3600" dirty="0">
              <a:solidFill>
                <a:schemeClr val="tx1"/>
              </a:solidFill>
              <a:latin typeface="思源黑体 CN Normal" panose="020B0400000000000000" charset="-122"/>
              <a:ea typeface="思源黑体 CN Normal" panose="020B0400000000000000" charset="-122"/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7160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onMeasrue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初始化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9705" y="822049"/>
            <a:ext cx="6845560" cy="1231575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7052513" y="9636397"/>
            <a:ext cx="4084101" cy="11645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7052513" y="8308047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7052513" y="6966999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17052513" y="5632300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7052513" y="4297602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052513" y="2956554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内容占位符 3"/>
          <p:cNvSpPr txBox="1"/>
          <p:nvPr/>
        </p:nvSpPr>
        <p:spPr>
          <a:xfrm>
            <a:off x="1440466" y="3719104"/>
            <a:ext cx="20158457" cy="3095404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为什么需要重写</a:t>
            </a:r>
            <a:r>
              <a:rPr lang="en-US" altLang="zh-CN" sz="3600" b="0" dirty="0" err="1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onMeasure</a:t>
            </a:r>
            <a:r>
              <a:rPr lang="zh-CN" altLang="en-US" sz="36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呢？：</a:t>
            </a:r>
            <a:endParaRPr lang="en-US" altLang="zh-CN" sz="3600" b="0" dirty="0">
              <a:solidFill>
                <a:srgbClr val="1475B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r>
              <a:rPr lang="en-US" altLang="zh-CN" sz="3200" b="0" dirty="0">
                <a:solidFill>
                  <a:srgbClr val="1475B2"/>
                </a:solidFill>
                <a:ea typeface="思源黑体 CN Medium" panose="020B0600000000000000" pitchFamily="34" charset="-122"/>
                <a:cs typeface="思源黑体 CN Normal" panose="020B0400000000000000" charset="-122"/>
              </a:rPr>
              <a:t>                    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的宽度和高度开发者们都喜欢设置层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wrap_content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或者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match_parent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。所以需要通过实际内容确定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高度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303271" y="7522788"/>
            <a:ext cx="140978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/>
              <a:t>情况</a:t>
            </a:r>
            <a:r>
              <a:rPr lang="en-US" altLang="zh-CN" sz="3600" dirty="0"/>
              <a:t>1 :   </a:t>
            </a:r>
            <a:r>
              <a:rPr lang="zh-CN" altLang="en-US" sz="3600" dirty="0"/>
              <a:t>当</a:t>
            </a:r>
            <a:r>
              <a:rPr lang="en-US" altLang="zh-CN" sz="3600" dirty="0"/>
              <a:t>item</a:t>
            </a:r>
            <a:r>
              <a:rPr lang="zh-CN" altLang="en-US" sz="3600" dirty="0"/>
              <a:t>数不足的时候，比如</a:t>
            </a:r>
            <a:r>
              <a:rPr lang="en-US" altLang="zh-CN" sz="3600" dirty="0" err="1"/>
              <a:t>RecyclerView</a:t>
            </a:r>
            <a:r>
              <a:rPr lang="zh-CN" altLang="en-US" sz="3600" dirty="0"/>
              <a:t>只加载了</a:t>
            </a:r>
            <a:r>
              <a:rPr lang="en-US" altLang="zh-CN" sz="3600" dirty="0"/>
              <a:t>2</a:t>
            </a:r>
            <a:r>
              <a:rPr lang="zh-CN" altLang="en-US" sz="3600" dirty="0"/>
              <a:t>个</a:t>
            </a:r>
            <a:r>
              <a:rPr lang="en-US" altLang="zh-CN" sz="3600" dirty="0"/>
              <a:t>Item </a:t>
            </a:r>
            <a:r>
              <a:rPr lang="zh-CN" altLang="en-US" sz="3600" dirty="0"/>
              <a:t>以子控件总高度测算的高度为准</a:t>
            </a:r>
            <a:r>
              <a:rPr lang="en-US" altLang="zh-CN" sz="3600" dirty="0"/>
              <a:t> </a:t>
            </a:r>
          </a:p>
          <a:p>
            <a:endParaRPr lang="en-US" altLang="zh-CN" sz="3600" dirty="0"/>
          </a:p>
          <a:p>
            <a:r>
              <a:rPr lang="zh-CN" altLang="en-US" sz="3600" dirty="0"/>
              <a:t>情况</a:t>
            </a:r>
            <a:r>
              <a:rPr lang="en-US" altLang="zh-CN" sz="3600" dirty="0"/>
              <a:t>2 </a:t>
            </a:r>
            <a:r>
              <a:rPr lang="zh-CN" altLang="en-US" sz="3600" dirty="0"/>
              <a:t>：</a:t>
            </a:r>
            <a:r>
              <a:rPr lang="en-US" altLang="zh-CN" sz="3600" dirty="0"/>
              <a:t> </a:t>
            </a:r>
            <a:r>
              <a:rPr lang="zh-CN" altLang="en-US" sz="3600" dirty="0"/>
              <a:t>当</a:t>
            </a:r>
            <a:r>
              <a:rPr lang="en-US" altLang="zh-CN" sz="3600" dirty="0"/>
              <a:t>item</a:t>
            </a:r>
            <a:r>
              <a:rPr lang="zh-CN" altLang="en-US" sz="3600" dirty="0"/>
              <a:t>数量超过实际屏幕高度，以</a:t>
            </a:r>
            <a:r>
              <a:rPr lang="en-US" altLang="zh-CN" sz="3600" dirty="0" err="1"/>
              <a:t>match_parent</a:t>
            </a:r>
            <a:r>
              <a:rPr lang="zh-CN" altLang="en-US" sz="3600" dirty="0"/>
              <a:t>为准，也就是最大高度</a:t>
            </a:r>
          </a:p>
        </p:txBody>
      </p:sp>
    </p:spTree>
    <p:extLst>
      <p:ext uri="{BB962C8B-B14F-4D97-AF65-F5344CB8AC3E}">
        <p14:creationId xmlns:p14="http://schemas.microsoft.com/office/powerpoint/2010/main" val="273645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onLayout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初始化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9705" y="822049"/>
            <a:ext cx="6845560" cy="1231575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7052513" y="9636397"/>
            <a:ext cx="4084101" cy="11645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7052513" y="8308047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7052513" y="6966999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17052513" y="5632300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7052513" y="4297602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052513" y="2956554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内容占位符 3"/>
          <p:cNvSpPr txBox="1"/>
          <p:nvPr/>
        </p:nvSpPr>
        <p:spPr>
          <a:xfrm>
            <a:off x="720445" y="3706665"/>
            <a:ext cx="20158457" cy="3095404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 lnSpcReduction="10000"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为什么需要重写</a:t>
            </a:r>
            <a:r>
              <a:rPr lang="en-US" altLang="zh-CN" sz="3600" b="0" dirty="0" err="1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onLayout</a:t>
            </a:r>
            <a:r>
              <a:rPr lang="zh-CN" altLang="en-US" sz="36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呢？：</a:t>
            </a:r>
            <a:endParaRPr lang="en-US" altLang="zh-CN" sz="3600" b="0" dirty="0">
              <a:solidFill>
                <a:srgbClr val="1475B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r>
              <a:rPr lang="en-US" altLang="zh-CN" sz="3200" b="0" dirty="0">
                <a:solidFill>
                  <a:srgbClr val="1475B2"/>
                </a:solidFill>
                <a:ea typeface="思源黑体 CN Medium" panose="020B0600000000000000" pitchFamily="34" charset="-122"/>
                <a:cs typeface="思源黑体 CN Normal" panose="020B0400000000000000" charset="-122"/>
              </a:rPr>
              <a:t>          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作为一个容器类控件 继承自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ViewGroup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。必须实现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onLayout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方法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来子控件进行正确摆放，由于我们手写的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是垂直的，摆放是由上至下进行。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同时为了不将所有</a:t>
            </a:r>
            <a:r>
              <a:rPr lang="en-US" altLang="zh-CN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Item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全部加载到内存  也需要进行准确的控制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710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47886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事件拦截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9705" y="822049"/>
            <a:ext cx="6845560" cy="12315751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7052513" y="9636397"/>
            <a:ext cx="4084101" cy="1164527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/>
          <p:cNvSpPr/>
          <p:nvPr/>
        </p:nvSpPr>
        <p:spPr>
          <a:xfrm>
            <a:off x="17052513" y="8308047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17052513" y="6966999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17052513" y="5632300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7052513" y="4297602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accent3">
                  <a:lumMod val="60000"/>
                  <a:lumOff val="40000"/>
                </a:schemeClr>
              </a:solidFill>
              <a:highlight>
                <a:srgbClr val="FFFF00"/>
              </a:highlight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7052513" y="2956554"/>
            <a:ext cx="4084101" cy="1341048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内容占位符 3"/>
          <p:cNvSpPr txBox="1"/>
          <p:nvPr/>
        </p:nvSpPr>
        <p:spPr>
          <a:xfrm>
            <a:off x="720445" y="3706665"/>
            <a:ext cx="20158457" cy="3095404"/>
          </a:xfrm>
          <a:prstGeom prst="rect">
            <a:avLst/>
          </a:prstGeom>
        </p:spPr>
        <p:txBody>
          <a:bodyPr vert="horz" lIns="91435" tIns="45718" rIns="91435" bIns="45718" rtlCol="0" anchor="t" anchorCtr="0">
            <a:normAutofit lnSpcReduction="10000"/>
          </a:bodyPr>
          <a:lstStyle>
            <a:lvl1pPr marL="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604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1pPr>
            <a:lvl2pPr marL="115252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5040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2pPr>
            <a:lvl3pPr marL="2303780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5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3pPr>
            <a:lvl4pPr marL="345630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4pPr>
            <a:lvl5pPr marL="4608195" indent="0" algn="l" defTabSz="2303145" rtl="0" eaLnBrk="1" latinLnBrk="0" hangingPunct="1">
              <a:lnSpc>
                <a:spcPct val="150000"/>
              </a:lnSpc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思源黑体 CN Normal" panose="020B0400000000000000" charset="-122"/>
                <a:ea typeface="思源黑体 CN Normal" panose="020B0400000000000000" charset="-122"/>
                <a:cs typeface="+mn-cs"/>
              </a:defRPr>
            </a:lvl5pPr>
            <a:lvl6pPr marL="575945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691197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8063230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9215755" indent="0" algn="l" defTabSz="2303145" rtl="0" eaLnBrk="1" latinLnBrk="0" hangingPunct="1">
              <a:spcBef>
                <a:spcPts val="245"/>
              </a:spcBef>
              <a:buFont typeface="Arial" panose="020B0604020202020204" pitchFamily="34" charset="0"/>
              <a:buNone/>
              <a:defRPr sz="4035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b="0" dirty="0">
                <a:solidFill>
                  <a:srgbClr val="1475B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思源黑体 CN Normal" panose="020B0400000000000000" charset="-122"/>
              </a:rPr>
              <a:t>为什么需要事件拦截呢？：</a:t>
            </a:r>
            <a:endParaRPr lang="en-US" altLang="zh-CN" sz="3600" b="0" dirty="0">
              <a:solidFill>
                <a:srgbClr val="1475B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思源黑体 CN Normal" panose="020B0400000000000000" charset="-122"/>
            </a:endParaRPr>
          </a:p>
          <a:p>
            <a:r>
              <a:rPr lang="en-US" altLang="zh-CN" sz="3200" b="0" dirty="0">
                <a:solidFill>
                  <a:srgbClr val="1475B2"/>
                </a:solidFill>
                <a:ea typeface="思源黑体 CN Medium" panose="020B0600000000000000" pitchFamily="34" charset="-122"/>
                <a:cs typeface="思源黑体 CN Normal" panose="020B0400000000000000" charset="-122"/>
              </a:rPr>
              <a:t>          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作为一个容器类控件 需要拦截滑动事件，用户手指滑动则让所有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子</a:t>
            </a:r>
            <a:r>
              <a:rPr lang="en-US" altLang="zh-CN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Item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滑动，子</a:t>
            </a:r>
            <a:r>
              <a:rPr lang="en-US" altLang="zh-CN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Item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在滑动中是接收不到任何事件的。当</a:t>
            </a:r>
            <a:r>
              <a:rPr lang="en-US" altLang="zh-CN" sz="3200" b="0" dirty="0" err="1">
                <a:solidFill>
                  <a:schemeClr val="accent1"/>
                </a:solidFill>
                <a:cs typeface="思源黑体 CN Normal" panose="020B0400000000000000" charset="-122"/>
              </a:rPr>
              <a:t>RecyclerVIew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静止时，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  <a:p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子</a:t>
            </a:r>
            <a:r>
              <a:rPr lang="en-US" altLang="zh-CN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Item</a:t>
            </a:r>
            <a:r>
              <a:rPr lang="zh-CN" altLang="en-US" sz="3200" b="0" dirty="0">
                <a:solidFill>
                  <a:schemeClr val="accent1"/>
                </a:solidFill>
                <a:cs typeface="思源黑体 CN Normal" panose="020B0400000000000000" charset="-122"/>
              </a:rPr>
              <a:t>需要接收到点击事件</a:t>
            </a:r>
            <a:endParaRPr lang="en-US" altLang="zh-CN" sz="3200" b="0" dirty="0">
              <a:solidFill>
                <a:schemeClr val="accent1"/>
              </a:solidFill>
              <a:cs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3016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  <p:bldP spid="11" grpId="0" animBg="1"/>
      <p:bldP spid="12" grpId="0" animBg="1"/>
      <p:bldP spid="1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LYING IMPRESSION FID FEIZHAO    qq:1964271550"/>
          <p:cNvSpPr txBox="1"/>
          <p:nvPr/>
        </p:nvSpPr>
        <p:spPr>
          <a:xfrm>
            <a:off x="2370293" y="759"/>
            <a:ext cx="13994087" cy="14882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7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码牛学院</a:t>
            </a:r>
            <a:r>
              <a:rPr lang="en-US" altLang="zh-CN" sz="907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Android</a:t>
            </a:r>
            <a:r>
              <a:rPr lang="zh-CN" altLang="en-US" sz="907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讲师介绍</a:t>
            </a:r>
          </a:p>
        </p:txBody>
      </p:sp>
      <p:pic>
        <p:nvPicPr>
          <p:cNvPr id="2" name="图片 1" descr="david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1086" y="2229889"/>
            <a:ext cx="3823098" cy="324831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4231089" y="5928190"/>
            <a:ext cx="4443482" cy="5339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3024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  David 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复旦大学工程硕士，</a:t>
            </a:r>
            <a:r>
              <a:rPr lang="zh-CN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原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Oppo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资深研发工程师，网易特邀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Android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讲师，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专注技术十年，产品控、代码控，拥有丰富的项目经验，主持研发了多个成功上线的大型互联网项目。热爱互联网，热衷于各种Android底层技术，精通NDK  架构和前端开发，擅长移动互联网高并发、可维护性架构设计，有丰富的实战经验。愿意和他人分享自己对技术的理解和感悟，讲课逻辑清晰，生动幽默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。</a:t>
            </a:r>
            <a:endParaRPr lang="en-US" altLang="zh-CN" sz="2268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  <a:p>
            <a:pPr algn="l"/>
            <a:endParaRPr lang="en-US" altLang="zh-CN" sz="3024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  <a:p>
            <a:pPr algn="l"/>
            <a:endParaRPr lang="en-US" altLang="zh-CN" sz="3024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6180371" y="5918591"/>
            <a:ext cx="4443482" cy="42920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3024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  River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《Android开发入门与实战第二版》作者之一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，《NFC：Arduino、Android与PhoneGap近场通信》译者，国内首批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Android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开发，曾任职于银联，华夏幸福等知名公司，擅长项目重构，架构，以及性能优化，拥有多年的项目开发以及管理经验，原网易特邀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Android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讲师。授课风格幽默风趣，有激情，注重站在学员的角度考虑问题。</a:t>
            </a:r>
            <a:endParaRPr lang="en-US" altLang="zh-CN" sz="1890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  <a:p>
            <a:pPr algn="l"/>
            <a:endParaRPr lang="en-US" altLang="zh-CN" sz="1890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</p:txBody>
      </p:sp>
      <p:pic>
        <p:nvPicPr>
          <p:cNvPr id="9" name="图片 8" descr="river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180371" y="2227488"/>
            <a:ext cx="4316285" cy="323511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0244129" y="5918591"/>
            <a:ext cx="4443482" cy="3652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en-US" altLang="zh-CN" sz="3024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  Zee 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中南大学计算机信息专业毕业，前新浪架构师，58同城项目负责人。8年Android行业从业经验，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丰富的项目研发以及管理经验，原</a:t>
            </a:r>
            <a:r>
              <a:rPr lang="en-US" altLang="zh-CN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网易特邀Android讲师，对架构方面有深入的研究。</a:t>
            </a:r>
            <a:r>
              <a:rPr lang="zh-CN" altLang="en-US" sz="189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Normal" panose="020B0400000000000000" charset="-122"/>
                <a:ea typeface="思源黑体 CN Normal" panose="020B0400000000000000" charset="-122"/>
                <a:sym typeface="方正姚体" panose="02010601030101010101" pitchFamily="2" charset="-122"/>
              </a:rPr>
              <a:t>授课激情有活力，能耐心帮助学员解决项目中遇到的问题。</a:t>
            </a:r>
            <a:endParaRPr lang="en-US" altLang="zh-CN" sz="2268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  <a:p>
            <a:pPr algn="l"/>
            <a:endParaRPr lang="en-US" altLang="zh-CN" sz="3024" dirty="0">
              <a:solidFill>
                <a:schemeClr val="tx1">
                  <a:lumMod val="65000"/>
                  <a:lumOff val="35000"/>
                </a:schemeClr>
              </a:solidFill>
              <a:latin typeface="思源黑体 CN Normal" panose="020B0400000000000000" charset="-122"/>
              <a:ea typeface="思源黑体 CN Normal" panose="020B0400000000000000" charset="-122"/>
              <a:sym typeface="方正姚体" panose="02010601030101010101" pitchFamily="2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4518" y="2231089"/>
            <a:ext cx="3530306" cy="3248314"/>
          </a:xfrm>
          <a:prstGeom prst="rect">
            <a:avLst/>
          </a:prstGeom>
        </p:spPr>
      </p:pic>
      <p:sp>
        <p:nvSpPr>
          <p:cNvPr id="8" name="FLYING IMPRESSION FID FEIZHAO    qq:1964271550"/>
          <p:cNvSpPr txBox="1"/>
          <p:nvPr/>
        </p:nvSpPr>
        <p:spPr>
          <a:xfrm>
            <a:off x="4240383" y="10676842"/>
            <a:ext cx="18178317" cy="470450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>
              <a:lnSpc>
                <a:spcPct val="130000"/>
              </a:lnSpc>
            </a:pPr>
            <a:r>
              <a:rPr lang="en-US" altLang="zh-CN" sz="1890" dirty="0" smtClean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David</a:t>
            </a:r>
            <a:r>
              <a:rPr lang="zh-CN" altLang="en-US" sz="1890" dirty="0" smtClean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老师</a:t>
            </a:r>
            <a:r>
              <a:rPr lang="en-US" altLang="zh-CN" sz="1890" dirty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QQ</a:t>
            </a:r>
            <a:r>
              <a:rPr lang="zh-CN" altLang="en-US" sz="1890" dirty="0" smtClean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890" dirty="0" smtClean="0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1051917835</a:t>
            </a:r>
            <a:endParaRPr lang="zh-CN" altLang="en-US" sz="1890" dirty="0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8266916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/>
      <p:bldP spid="8" grpId="0" bldLvl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标题 6"/>
          <p:cNvSpPr>
            <a:spLocks noGrp="1"/>
          </p:cNvSpPr>
          <p:nvPr/>
        </p:nvSpPr>
        <p:spPr>
          <a:xfrm>
            <a:off x="720487" y="560943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b="1">
                <a:solidFill>
                  <a:srgbClr val="1475B2"/>
                </a:solidFill>
                <a:latin typeface="思源黑体 CN Bold" panose="020B0800000000000000" charset="-122"/>
                <a:ea typeface="思源黑体 CN Bold" panose="020B0800000000000000" charset="-122"/>
                <a:sym typeface="+mn-ea"/>
              </a:rPr>
              <a:t> 如何快速学习提升</a:t>
            </a:r>
            <a:endParaRPr lang="zh-CN" altLang="en-US" sz="6600" b="1" dirty="0">
              <a:solidFill>
                <a:srgbClr val="1475B2"/>
              </a:solidFill>
              <a:latin typeface="思源黑体 CN Bold" panose="020B0800000000000000" charset="-122"/>
              <a:ea typeface="思源黑体 CN Bold" panose="020B0800000000000000" charset="-122"/>
              <a:sym typeface="+mn-ea"/>
            </a:endParaRPr>
          </a:p>
        </p:txBody>
      </p:sp>
      <p:sp>
        <p:nvSpPr>
          <p:cNvPr id="17" name="文本框 3"/>
          <p:cNvSpPr txBox="1"/>
          <p:nvPr/>
        </p:nvSpPr>
        <p:spPr>
          <a:xfrm>
            <a:off x="2097872" y="2111141"/>
            <a:ext cx="19389993" cy="79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pPr marL="609593" indent="-609593">
              <a:buClr>
                <a:srgbClr val="1577BA"/>
              </a:buClr>
              <a:buFont typeface="Wingdings" panose="05000000000000000000" pitchFamily="2" charset="2"/>
              <a:buChar char="n"/>
            </a:pPr>
            <a:r>
              <a:rPr lang="zh-CN" altLang="en-US" sz="4535">
                <a:solidFill>
                  <a:schemeClr val="tx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自学</a:t>
            </a:r>
            <a:endParaRPr lang="zh-CN" altLang="en-US" sz="4535" dirty="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150867" y="3074402"/>
            <a:ext cx="1880007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要找学习资料，不清楚要学到什么程度</a:t>
            </a:r>
            <a:endParaRPr lang="en-US" altLang="zh-CN" sz="40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en-US" altLang="zh-CN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碰到问题耗很久，很难找人帮忙指点、解答</a:t>
            </a:r>
            <a:endParaRPr lang="en-US" altLang="zh-CN" sz="40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en-US" altLang="zh-CN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太耗时、太低效</a:t>
            </a:r>
            <a:endParaRPr lang="en-US" altLang="zh-CN" sz="40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en-US" altLang="zh-CN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没有实际的项目可以实践，学了感觉没用</a:t>
            </a:r>
            <a:endParaRPr lang="en-US" altLang="zh-CN" sz="40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en-US" altLang="zh-CN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学不全面、学不系统</a:t>
            </a:r>
          </a:p>
          <a:p>
            <a:pPr>
              <a:lnSpc>
                <a:spcPct val="150000"/>
              </a:lnSpc>
              <a:buClr>
                <a:schemeClr val="accent5"/>
              </a:buClr>
              <a:buFont typeface="Wingdings" panose="05000000000000000000" pitchFamily="2" charset="2"/>
              <a:buChar char="Ø"/>
            </a:pPr>
            <a:r>
              <a:rPr lang="zh-CN" altLang="en-US" sz="4000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太难、太苦逼了</a:t>
            </a:r>
            <a:endParaRPr lang="en-US" altLang="zh-CN" sz="4000"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0756870" y="10118987"/>
            <a:ext cx="11562115" cy="851580"/>
          </a:xfrm>
          <a:prstGeom prst="rect">
            <a:avLst/>
          </a:prstGeom>
          <a:noFill/>
        </p:spPr>
        <p:txBody>
          <a:bodyPr wrap="square" lIns="172785" tIns="86392" rIns="172785" bIns="86392" rtlCol="0">
            <a:spAutoFit/>
          </a:bodyPr>
          <a:lstStyle/>
          <a:p>
            <a:r>
              <a:rPr lang="zh-CN" altLang="en-US" sz="4400" b="1"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但是，现在你不需要这么苦逼了！！！</a:t>
            </a:r>
          </a:p>
        </p:txBody>
      </p:sp>
    </p:spTree>
    <p:extLst>
      <p:ext uri="{BB962C8B-B14F-4D97-AF65-F5344CB8AC3E}">
        <p14:creationId xmlns:p14="http://schemas.microsoft.com/office/powerpoint/2010/main" val="787980558"/>
      </p:ext>
    </p:extLst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总结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xmlns="" id="{1ED7C55A-A9FD-4BCC-8B66-3D18CD1AB8BA}"/>
              </a:ext>
            </a:extLst>
          </p:cNvPr>
          <p:cNvSpPr txBox="1"/>
          <p:nvPr/>
        </p:nvSpPr>
        <p:spPr>
          <a:xfrm>
            <a:off x="5840853" y="2838529"/>
            <a:ext cx="88008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latin typeface="思源黑体 CN Normal" panose="020B0400000000000000" charset="-122"/>
                <a:ea typeface="思源黑体 CN Normal" panose="020B0400000000000000" charset="-122"/>
              </a:rPr>
              <a:t>1.</a:t>
            </a:r>
            <a:r>
              <a:rPr lang="zh-CN" altLang="en-US" sz="4000" dirty="0">
                <a:latin typeface="思源黑体 CN Normal" panose="020B0400000000000000" charset="-122"/>
                <a:ea typeface="思源黑体 CN Normal" panose="020B0400000000000000" charset="-122"/>
              </a:rPr>
              <a:t>学习源码并打破属性动画的全新认知</a:t>
            </a:r>
            <a:endParaRPr lang="en-US" sz="40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A4A696BA-4CA4-464B-8D77-932602705CDA}"/>
              </a:ext>
            </a:extLst>
          </p:cNvPr>
          <p:cNvSpPr txBox="1"/>
          <p:nvPr/>
        </p:nvSpPr>
        <p:spPr>
          <a:xfrm>
            <a:off x="5840853" y="3885877"/>
            <a:ext cx="572304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latin typeface="思源黑体 CN Normal" panose="020B0400000000000000" charset="-122"/>
                <a:ea typeface="思源黑体 CN Normal" panose="020B0400000000000000" charset="-122"/>
              </a:rPr>
              <a:t>2.</a:t>
            </a:r>
            <a:r>
              <a:rPr lang="zh-CN" altLang="en-US" sz="4000" dirty="0">
                <a:latin typeface="思源黑体 CN Normal" panose="020B0400000000000000" charset="-122"/>
                <a:ea typeface="思源黑体 CN Normal" panose="020B0400000000000000" charset="-122"/>
              </a:rPr>
              <a:t>胆子要够大，先要敢想</a:t>
            </a:r>
            <a:endParaRPr lang="en-US" sz="40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xmlns="" id="{9006BFC9-3BFA-4F58-9A59-80087BA315ED}"/>
              </a:ext>
            </a:extLst>
          </p:cNvPr>
          <p:cNvSpPr txBox="1"/>
          <p:nvPr/>
        </p:nvSpPr>
        <p:spPr>
          <a:xfrm>
            <a:off x="5840853" y="5018092"/>
            <a:ext cx="103396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latin typeface="思源黑体 CN Normal" panose="020B0400000000000000" charset="-122"/>
                <a:ea typeface="思源黑体 CN Normal" panose="020B0400000000000000" charset="-122"/>
              </a:rPr>
              <a:t>3.</a:t>
            </a:r>
            <a:r>
              <a:rPr lang="zh-CN" altLang="en-US" sz="4000" dirty="0">
                <a:latin typeface="思源黑体 CN Normal" panose="020B0400000000000000" charset="-122"/>
                <a:ea typeface="思源黑体 CN Normal" panose="020B0400000000000000" charset="-122"/>
              </a:rPr>
              <a:t>然后敢干！如何找到高级特效的创新的灵感</a:t>
            </a:r>
            <a:endParaRPr lang="en-US" sz="40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B496021A-46DA-46FF-9671-4856279A273E}"/>
              </a:ext>
            </a:extLst>
          </p:cNvPr>
          <p:cNvSpPr txBox="1"/>
          <p:nvPr/>
        </p:nvSpPr>
        <p:spPr>
          <a:xfrm>
            <a:off x="5840852" y="6151525"/>
            <a:ext cx="931376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4000" dirty="0">
                <a:latin typeface="思源黑体 CN Normal" panose="020B0400000000000000" charset="-122"/>
                <a:ea typeface="思源黑体 CN Normal" panose="020B0400000000000000" charset="-122"/>
              </a:rPr>
              <a:t>4.</a:t>
            </a:r>
            <a:r>
              <a:rPr lang="zh-CN" altLang="en-US" sz="4000" dirty="0">
                <a:latin typeface="思源黑体 CN Normal" panose="020B0400000000000000" charset="-122"/>
                <a:ea typeface="思源黑体 CN Normal" panose="020B0400000000000000" charset="-122"/>
              </a:rPr>
              <a:t>突破自我打造独家动画框架的装逼指南</a:t>
            </a:r>
            <a:endParaRPr lang="en-US" sz="4000" dirty="0"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6CD54B7C-2CE7-40D1-B217-C4BC3C30CE38}"/>
              </a:ext>
            </a:extLst>
          </p:cNvPr>
          <p:cNvSpPr txBox="1"/>
          <p:nvPr/>
        </p:nvSpPr>
        <p:spPr>
          <a:xfrm>
            <a:off x="3762782" y="7963740"/>
            <a:ext cx="69557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>
                <a:solidFill>
                  <a:srgbClr val="FF0000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如何做到如此犀利的创新？</a:t>
            </a:r>
            <a:endParaRPr lang="en-US" sz="4400" dirty="0">
              <a:solidFill>
                <a:srgbClr val="FF0000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7F4C985B-0AE7-4FB7-BF76-AE467A15D4E7}"/>
              </a:ext>
            </a:extLst>
          </p:cNvPr>
          <p:cNvSpPr txBox="1"/>
          <p:nvPr/>
        </p:nvSpPr>
        <p:spPr>
          <a:xfrm>
            <a:off x="10828266" y="8045167"/>
            <a:ext cx="73661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000" dirty="0">
                <a:solidFill>
                  <a:srgbClr val="00B0F0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比熟悉女朋友还要熟悉核心源码</a:t>
            </a:r>
            <a:endParaRPr lang="en-US" sz="4000" dirty="0">
              <a:solidFill>
                <a:srgbClr val="00B0F0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44770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YING IMPRESSION FID FEIZHAO    qq:1964271550"/>
          <p:cNvSpPr/>
          <p:nvPr/>
        </p:nvSpPr>
        <p:spPr bwMode="auto">
          <a:xfrm>
            <a:off x="0" y="348"/>
            <a:ext cx="4326038" cy="444330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9" name="FLYING IMPRESSION FID FEIZHAO    qq:1964271550"/>
          <p:cNvSpPr/>
          <p:nvPr/>
        </p:nvSpPr>
        <p:spPr bwMode="auto">
          <a:xfrm>
            <a:off x="4667973" y="348"/>
            <a:ext cx="4326038" cy="444330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0" name="FLYING IMPRESSION FID FEIZHAO    qq:1964271550"/>
          <p:cNvSpPr/>
          <p:nvPr/>
        </p:nvSpPr>
        <p:spPr bwMode="auto">
          <a:xfrm>
            <a:off x="9382577" y="348"/>
            <a:ext cx="4274230" cy="444330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1" name="FLYING IMPRESSION FID FEIZHAO    qq:1964271550"/>
          <p:cNvSpPr/>
          <p:nvPr/>
        </p:nvSpPr>
        <p:spPr bwMode="auto">
          <a:xfrm>
            <a:off x="14045372" y="348"/>
            <a:ext cx="4326038" cy="444330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2" name="FLYING IMPRESSION FID FEIZHAO    qq:1964271550"/>
          <p:cNvSpPr/>
          <p:nvPr/>
        </p:nvSpPr>
        <p:spPr bwMode="auto">
          <a:xfrm>
            <a:off x="18713350" y="348"/>
            <a:ext cx="4326038" cy="444330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3" name="FLYING IMPRESSION FID FEIZHAO    qq:1964271550"/>
          <p:cNvSpPr/>
          <p:nvPr/>
        </p:nvSpPr>
        <p:spPr bwMode="auto">
          <a:xfrm>
            <a:off x="18713348" y="11766895"/>
            <a:ext cx="4326038" cy="1193108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14045370" y="11766895"/>
            <a:ext cx="4326038" cy="1193108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9382575" y="11766895"/>
            <a:ext cx="4274230" cy="1193108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4667971" y="11766895"/>
            <a:ext cx="4326038" cy="1193108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2" y="11766895"/>
            <a:ext cx="4326038" cy="1193108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>
              <a:solidFill>
                <a:prstClr val="black"/>
              </a:solidFill>
            </a:endParaRPr>
          </a:p>
        </p:txBody>
      </p:sp>
      <p:sp>
        <p:nvSpPr>
          <p:cNvPr id="18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8358784" y="5116424"/>
            <a:ext cx="10268034" cy="1837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338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</a:t>
            </a:r>
            <a:r>
              <a:rPr lang="en-US" altLang="zh-CN" sz="11338" dirty="0">
                <a:solidFill>
                  <a:srgbClr val="309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1338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YOU</a:t>
            </a:r>
            <a:endParaRPr lang="zh-CN" altLang="en-US" sz="11338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8323985" y="7035334"/>
            <a:ext cx="8776124" cy="4587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984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码牛学院</a:t>
            </a:r>
            <a:r>
              <a:rPr lang="en-US" altLang="zh-CN" sz="1984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-</a:t>
            </a:r>
            <a:r>
              <a:rPr lang="zh-CN" altLang="en-US" sz="1984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用代码码出牛逼人生</a:t>
            </a:r>
            <a:endParaRPr lang="zh-CN" altLang="en-US" sz="1984" dirty="0">
              <a:solidFill>
                <a:srgbClr val="E7E6E6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 descr="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9107" y="4069439"/>
            <a:ext cx="4415883" cy="44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9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YING IMPRESSION FID FEIZHAO    qq:1964271550"/>
          <p:cNvSpPr/>
          <p:nvPr/>
        </p:nvSpPr>
        <p:spPr bwMode="auto">
          <a:xfrm>
            <a:off x="18713348" y="11766895"/>
            <a:ext cx="4326038" cy="1193108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14045370" y="11766895"/>
            <a:ext cx="4326038" cy="1193108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9382575" y="11766895"/>
            <a:ext cx="4274230" cy="1193108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4667971" y="11766895"/>
            <a:ext cx="4326038" cy="1193108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2" y="11766895"/>
            <a:ext cx="4326038" cy="1193108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62" name="FLYING IMPRESSION FID FEIZHAO    qq:1964271550"/>
          <p:cNvSpPr txBox="1"/>
          <p:nvPr>
            <p:custDataLst>
              <p:tags r:id="rId1"/>
            </p:custDataLst>
          </p:nvPr>
        </p:nvSpPr>
        <p:spPr>
          <a:xfrm>
            <a:off x="674694" y="2332395"/>
            <a:ext cx="2475573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dirty="0" smtClean="0"/>
              <a:t>阿里</a:t>
            </a:r>
            <a:r>
              <a:rPr lang="en-US" altLang="zh-CN" sz="6600" dirty="0" smtClean="0"/>
              <a:t>P7</a:t>
            </a:r>
            <a:r>
              <a:rPr lang="zh-CN" altLang="en-US" sz="6600" dirty="0" smtClean="0"/>
              <a:t>岗面试关于</a:t>
            </a:r>
            <a:r>
              <a:rPr lang="en-US" altLang="zh-CN" sz="6600" dirty="0" err="1" smtClean="0"/>
              <a:t>RecyclerView</a:t>
            </a:r>
            <a:r>
              <a:rPr lang="zh-CN" altLang="en-US" sz="6600" dirty="0" smtClean="0"/>
              <a:t>的连环炮</a:t>
            </a:r>
            <a:endParaRPr lang="en-US" altLang="zh-CN" sz="6600" dirty="0" smtClean="0"/>
          </a:p>
          <a:p>
            <a:r>
              <a:rPr lang="zh-CN" altLang="en-US" sz="6600" dirty="0" smtClean="0"/>
              <a:t>手写</a:t>
            </a:r>
            <a:r>
              <a:rPr lang="zh-CN" altLang="en-US" sz="6600" dirty="0"/>
              <a:t>回收池与适配器</a:t>
            </a:r>
            <a:endParaRPr lang="zh-CN" altLang="en-US" sz="20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6600" b="1" dirty="0">
              <a:solidFill>
                <a:srgbClr val="36455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4" name="FLYING IMPRESSION FID FEIZHAO    qq:1964271550"/>
          <p:cNvSpPr txBox="1"/>
          <p:nvPr>
            <p:custDataLst>
              <p:tags r:id="rId2"/>
            </p:custDataLst>
          </p:nvPr>
        </p:nvSpPr>
        <p:spPr>
          <a:xfrm>
            <a:off x="18713503" y="11094053"/>
            <a:ext cx="3962295" cy="4762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码牛学院</a:t>
            </a:r>
            <a:r>
              <a:rPr lang="en-US" altLang="zh-CN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079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用代码码出牛逼人生</a:t>
            </a:r>
            <a:endParaRPr lang="en-US" altLang="zh-CN" sz="2079" b="1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FLYING IMPRESSION FID FEIZHAO    qq:1964271550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204961" y="-1915468"/>
            <a:ext cx="1151969" cy="1151969"/>
          </a:xfrm>
          <a:prstGeom prst="rect">
            <a:avLst/>
          </a:prstGeom>
        </p:spPr>
      </p:pic>
      <p:sp>
        <p:nvSpPr>
          <p:cNvPr id="51" name="FLYING IMPRESSION FID FEIZHAO    qq:1964271550"/>
          <p:cNvSpPr txBox="1"/>
          <p:nvPr/>
        </p:nvSpPr>
        <p:spPr>
          <a:xfrm>
            <a:off x="29155" y="444747"/>
            <a:ext cx="4839786" cy="14882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9071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今晚课题</a:t>
            </a:r>
          </a:p>
        </p:txBody>
      </p:sp>
      <p:sp>
        <p:nvSpPr>
          <p:cNvPr id="22" name="FLYING IMPRESSION FID FEIZHAO    qq:1964271550"/>
          <p:cNvSpPr/>
          <p:nvPr/>
        </p:nvSpPr>
        <p:spPr bwMode="auto">
          <a:xfrm>
            <a:off x="18529" y="11766547"/>
            <a:ext cx="4326038" cy="1193108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grpSp>
        <p:nvGrpSpPr>
          <p:cNvPr id="21" name="组合 20"/>
          <p:cNvGrpSpPr/>
          <p:nvPr/>
        </p:nvGrpSpPr>
        <p:grpSpPr>
          <a:xfrm>
            <a:off x="682210" y="4995175"/>
            <a:ext cx="4254117" cy="5622691"/>
            <a:chOff x="9197633" y="4154425"/>
            <a:chExt cx="4254345" cy="5622992"/>
          </a:xfrm>
        </p:grpSpPr>
        <p:sp>
          <p:nvSpPr>
            <p:cNvPr id="23" name="文本框 22"/>
            <p:cNvSpPr txBox="1"/>
            <p:nvPr/>
          </p:nvSpPr>
          <p:spPr>
            <a:xfrm>
              <a:off x="9486107" y="8337417"/>
              <a:ext cx="3915000" cy="1440000"/>
            </a:xfrm>
            <a:prstGeom prst="rect">
              <a:avLst/>
            </a:prstGeom>
          </p:spPr>
          <p:txBody>
            <a:bodyPr vert="horz" wrap="square" lIns="91436" tIns="45718" rIns="91436" bIns="45718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课程咨询加瑶瑶老师</a:t>
              </a:r>
              <a:endParaRPr lang="en-US" altLang="zh-CN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QQ:1298199564</a:t>
              </a:r>
              <a:endParaRPr lang="zh-CN" altLang="en-US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</p:txBody>
        </p:sp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9197633" y="4154425"/>
              <a:ext cx="4254345" cy="4198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6782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 tmFilter="0,0; .5, 1; 1, 1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5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62" grpId="0"/>
      <p:bldP spid="64" grpId="0"/>
      <p:bldP spid="51" grpId="0"/>
      <p:bldP spid="22" grpId="0" bldLvl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LYING IMPRESSION FID FEIZHAO    qq:1964271550"/>
          <p:cNvSpPr/>
          <p:nvPr/>
        </p:nvSpPr>
        <p:spPr bwMode="auto">
          <a:xfrm>
            <a:off x="18385047" y="348"/>
            <a:ext cx="4654344" cy="3307798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4" name="FLYING IMPRESSION FID FEIZHAO    qq:1964271550"/>
          <p:cNvSpPr/>
          <p:nvPr/>
        </p:nvSpPr>
        <p:spPr bwMode="auto">
          <a:xfrm>
            <a:off x="13798961" y="348"/>
            <a:ext cx="4654344" cy="3307798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5" name="FLYING IMPRESSION FID FEIZHAO    qq:1964271550"/>
          <p:cNvSpPr/>
          <p:nvPr/>
        </p:nvSpPr>
        <p:spPr bwMode="auto">
          <a:xfrm>
            <a:off x="9217973" y="348"/>
            <a:ext cx="4598605" cy="3307798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6" name="FLYING IMPRESSION FID FEIZHAO    qq:1964271550"/>
          <p:cNvSpPr/>
          <p:nvPr/>
        </p:nvSpPr>
        <p:spPr bwMode="auto">
          <a:xfrm>
            <a:off x="4586077" y="348"/>
            <a:ext cx="4654344" cy="3307798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7" name="FLYING IMPRESSION FID FEIZHAO    qq:1964271550"/>
          <p:cNvSpPr/>
          <p:nvPr/>
        </p:nvSpPr>
        <p:spPr bwMode="auto">
          <a:xfrm>
            <a:off x="-1" y="348"/>
            <a:ext cx="4654344" cy="3307798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19" name="FLYING IMPRESSION FID FEIZHAO    qq:1964271550"/>
          <p:cNvSpPr>
            <a:spLocks noChangeArrowheads="1"/>
          </p:cNvSpPr>
          <p:nvPr/>
        </p:nvSpPr>
        <p:spPr bwMode="auto">
          <a:xfrm>
            <a:off x="10203468" y="636429"/>
            <a:ext cx="2632451" cy="189526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spcBef>
                <a:spcPct val="0"/>
              </a:spcBef>
            </a:pPr>
            <a:r>
              <a:rPr lang="zh-CN" altLang="en-US" sz="8315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rPr>
              <a:t>目 录</a:t>
            </a:r>
            <a:endParaRPr lang="en-US" altLang="zh-CN" sz="83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Calibri" panose="020F0502020204030204" pitchFamily="34" charset="0"/>
            </a:endParaRPr>
          </a:p>
          <a:p>
            <a:pPr algn="ctr">
              <a:spcBef>
                <a:spcPct val="0"/>
              </a:spcBef>
            </a:pPr>
            <a:r>
              <a:rPr lang="en-US" altLang="zh-CN" sz="340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COMPANY</a:t>
            </a:r>
            <a:endParaRPr lang="zh-CN" altLang="en-US" sz="340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FLYING IMPRESSION FID FEIZHAO    qq:1964271550"/>
          <p:cNvSpPr/>
          <p:nvPr/>
        </p:nvSpPr>
        <p:spPr bwMode="auto">
          <a:xfrm>
            <a:off x="0" y="12714986"/>
            <a:ext cx="4326038" cy="245016"/>
          </a:xfrm>
          <a:prstGeom prst="rect">
            <a:avLst/>
          </a:prstGeom>
          <a:solidFill>
            <a:srgbClr val="33C3A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38" name="FLYING IMPRESSION FID FEIZHAO    qq:1964271550"/>
          <p:cNvSpPr/>
          <p:nvPr/>
        </p:nvSpPr>
        <p:spPr bwMode="auto">
          <a:xfrm>
            <a:off x="4667973" y="12714986"/>
            <a:ext cx="4326038" cy="245016"/>
          </a:xfrm>
          <a:prstGeom prst="rect">
            <a:avLst/>
          </a:prstGeom>
          <a:solidFill>
            <a:srgbClr val="FCB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39" name="FLYING IMPRESSION FID FEIZHAO    qq:1964271550"/>
          <p:cNvSpPr/>
          <p:nvPr/>
        </p:nvSpPr>
        <p:spPr bwMode="auto">
          <a:xfrm>
            <a:off x="9382577" y="12714986"/>
            <a:ext cx="4274230" cy="245016"/>
          </a:xfrm>
          <a:prstGeom prst="rect">
            <a:avLst/>
          </a:prstGeom>
          <a:solidFill>
            <a:srgbClr val="EB5F5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40" name="FLYING IMPRESSION FID FEIZHAO    qq:1964271550"/>
          <p:cNvSpPr/>
          <p:nvPr/>
        </p:nvSpPr>
        <p:spPr bwMode="auto">
          <a:xfrm>
            <a:off x="14045372" y="12714986"/>
            <a:ext cx="4326038" cy="245016"/>
          </a:xfrm>
          <a:prstGeom prst="rect">
            <a:avLst/>
          </a:prstGeom>
          <a:solidFill>
            <a:srgbClr val="52C2D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sp>
        <p:nvSpPr>
          <p:cNvPr id="41" name="FLYING IMPRESSION FID FEIZHAO    qq:1964271550"/>
          <p:cNvSpPr/>
          <p:nvPr/>
        </p:nvSpPr>
        <p:spPr bwMode="auto">
          <a:xfrm>
            <a:off x="18713350" y="12714986"/>
            <a:ext cx="4326038" cy="245016"/>
          </a:xfrm>
          <a:prstGeom prst="rect">
            <a:avLst/>
          </a:prstGeom>
          <a:solidFill>
            <a:srgbClr val="36455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172795" tIns="86398" rIns="172795" bIns="86398" numCol="1" anchor="t" anchorCtr="0" compatLnSpc="1"/>
          <a:lstStyle/>
          <a:p>
            <a:endParaRPr lang="zh-CN" altLang="en-US" sz="3401"/>
          </a:p>
        </p:txBody>
      </p:sp>
      <p:grpSp>
        <p:nvGrpSpPr>
          <p:cNvPr id="22" name="FLYING IMPRESSION FID FEIZHAO    qq:1964271550"/>
          <p:cNvGrpSpPr/>
          <p:nvPr>
            <p:custDataLst>
              <p:tags r:id="rId1"/>
            </p:custDataLst>
          </p:nvPr>
        </p:nvGrpSpPr>
        <p:grpSpPr>
          <a:xfrm>
            <a:off x="1349694" y="4230175"/>
            <a:ext cx="19601107" cy="1282310"/>
            <a:chOff x="1878908" y="2616819"/>
            <a:chExt cx="10372528" cy="678574"/>
          </a:xfrm>
        </p:grpSpPr>
        <p:sp>
          <p:nvSpPr>
            <p:cNvPr id="26" name="FLYING IMPRESSION FID FEIZHAO    qq:1964271550"/>
            <p:cNvSpPr>
              <a:spLocks noChangeArrowheads="1"/>
            </p:cNvSpPr>
            <p:nvPr/>
          </p:nvSpPr>
          <p:spPr bwMode="auto">
            <a:xfrm>
              <a:off x="1878908" y="2616819"/>
              <a:ext cx="678574" cy="678574"/>
            </a:xfrm>
            <a:prstGeom prst="roundRect">
              <a:avLst/>
            </a:prstGeom>
            <a:solidFill>
              <a:srgbClr val="EB5F56"/>
            </a:solidFill>
            <a:ln w="19050"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529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529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FLYING IMPRESSION FID FEIZHAO    qq:1964271550"/>
            <p:cNvSpPr txBox="1"/>
            <p:nvPr/>
          </p:nvSpPr>
          <p:spPr>
            <a:xfrm>
              <a:off x="2633288" y="2724134"/>
              <a:ext cx="9618148" cy="439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800" dirty="0" err="1"/>
                <a:t>RecyclerView</a:t>
              </a:r>
              <a:r>
                <a:rPr lang="zh-CN" altLang="en-US" sz="4800" dirty="0"/>
                <a:t>的复用机制，简单说说</a:t>
              </a:r>
              <a:r>
                <a:rPr lang="en-US" altLang="zh-CN" sz="4800" dirty="0"/>
                <a:t>View</a:t>
              </a:r>
              <a:r>
                <a:rPr lang="zh-CN" altLang="en-US" sz="4800" dirty="0"/>
                <a:t>回收与复用的过程</a:t>
              </a:r>
              <a:endParaRPr lang="zh-CN" altLang="en-US" sz="4535" dirty="0">
                <a:solidFill>
                  <a:srgbClr val="EB5F5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3" name="FLYING IMPRESSION FID FEIZHAO    qq:1964271550"/>
          <p:cNvGrpSpPr/>
          <p:nvPr>
            <p:custDataLst>
              <p:tags r:id="rId2"/>
            </p:custDataLst>
          </p:nvPr>
        </p:nvGrpSpPr>
        <p:grpSpPr>
          <a:xfrm>
            <a:off x="1357471" y="7873627"/>
            <a:ext cx="13125710" cy="1282310"/>
            <a:chOff x="1878908" y="4239809"/>
            <a:chExt cx="6212275" cy="678574"/>
          </a:xfrm>
        </p:grpSpPr>
        <p:sp>
          <p:nvSpPr>
            <p:cNvPr id="35" name="FLYING IMPRESSION FID FEIZHAO    qq:1964271550"/>
            <p:cNvSpPr>
              <a:spLocks noChangeArrowheads="1"/>
            </p:cNvSpPr>
            <p:nvPr/>
          </p:nvSpPr>
          <p:spPr bwMode="auto">
            <a:xfrm>
              <a:off x="1878908" y="4239809"/>
              <a:ext cx="678574" cy="678574"/>
            </a:xfrm>
            <a:prstGeom prst="roundRect">
              <a:avLst/>
            </a:prstGeom>
            <a:solidFill>
              <a:srgbClr val="364555"/>
            </a:solidFill>
            <a:ln w="19050"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529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529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2" name="FLYING IMPRESSION FID FEIZHAO    qq:1964271550"/>
            <p:cNvSpPr txBox="1"/>
            <p:nvPr/>
          </p:nvSpPr>
          <p:spPr>
            <a:xfrm>
              <a:off x="2641613" y="4370012"/>
              <a:ext cx="5449570" cy="439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/>
                <a:t>   说一说</a:t>
              </a:r>
              <a:r>
                <a:rPr lang="en-US" altLang="zh-CN" sz="4800" dirty="0" err="1"/>
                <a:t>RecyclerView</a:t>
              </a:r>
              <a:r>
                <a:rPr lang="zh-CN" altLang="en-US" sz="4800" dirty="0"/>
                <a:t>适配器的原理</a:t>
              </a:r>
              <a:endParaRPr lang="en-US" altLang="zh-CN" sz="4535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" name="FLYING IMPRESSION FID FEIZHAO    qq:1964271550"/>
          <p:cNvGrpSpPr/>
          <p:nvPr>
            <p:custDataLst>
              <p:tags r:id="rId3"/>
            </p:custDataLst>
          </p:nvPr>
        </p:nvGrpSpPr>
        <p:grpSpPr>
          <a:xfrm>
            <a:off x="1349291" y="6027725"/>
            <a:ext cx="18129717" cy="1625283"/>
            <a:chOff x="7196185" y="2616819"/>
            <a:chExt cx="6883886" cy="860069"/>
          </a:xfrm>
        </p:grpSpPr>
        <p:sp>
          <p:nvSpPr>
            <p:cNvPr id="44" name="FLYING IMPRESSION FID FEIZHAO    qq:1964271550"/>
            <p:cNvSpPr>
              <a:spLocks noChangeArrowheads="1"/>
            </p:cNvSpPr>
            <p:nvPr/>
          </p:nvSpPr>
          <p:spPr bwMode="auto">
            <a:xfrm>
              <a:off x="7196185" y="2616819"/>
              <a:ext cx="593576" cy="767706"/>
            </a:xfrm>
            <a:prstGeom prst="roundRect">
              <a:avLst/>
            </a:prstGeom>
            <a:solidFill>
              <a:srgbClr val="FCB030"/>
            </a:solidFill>
            <a:ln w="19050"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529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529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45" name="FLYING IMPRESSION FID FEIZHAO    qq:1964271550"/>
            <p:cNvSpPr txBox="1"/>
            <p:nvPr/>
          </p:nvSpPr>
          <p:spPr>
            <a:xfrm>
              <a:off x="7789761" y="2776549"/>
              <a:ext cx="6290310" cy="7003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/>
                <a:t> </a:t>
              </a:r>
              <a:r>
                <a:rPr lang="en-US" altLang="zh-CN" sz="4000" dirty="0" err="1"/>
                <a:t>RecyclerView</a:t>
              </a:r>
              <a:r>
                <a:rPr lang="zh-CN" altLang="en-US" sz="4000" dirty="0"/>
                <a:t>支持多个不同类型布局，他们怎么缓存，并且查找的呢</a:t>
              </a:r>
              <a:endParaRPr lang="zh-CN" altLang="en-US" sz="4000" dirty="0">
                <a:solidFill>
                  <a:srgbClr val="FCB03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FLYING IMPRESSION FID FEIZHAO    qq:1964271550"/>
          <p:cNvGrpSpPr/>
          <p:nvPr>
            <p:custDataLst>
              <p:tags r:id="rId4"/>
            </p:custDataLst>
          </p:nvPr>
        </p:nvGrpSpPr>
        <p:grpSpPr>
          <a:xfrm>
            <a:off x="1357471" y="9738309"/>
            <a:ext cx="18005345" cy="1282310"/>
            <a:chOff x="1878908" y="4239809"/>
            <a:chExt cx="8521760" cy="678574"/>
          </a:xfrm>
        </p:grpSpPr>
        <p:sp>
          <p:nvSpPr>
            <p:cNvPr id="24" name="FLYING IMPRESSION FID FEIZHAO    qq:1964271550"/>
            <p:cNvSpPr>
              <a:spLocks noChangeArrowheads="1"/>
            </p:cNvSpPr>
            <p:nvPr/>
          </p:nvSpPr>
          <p:spPr bwMode="auto">
            <a:xfrm>
              <a:off x="1878908" y="4239809"/>
              <a:ext cx="678574" cy="678574"/>
            </a:xfrm>
            <a:prstGeom prst="roundRect">
              <a:avLst/>
            </a:prstGeom>
            <a:solidFill>
              <a:srgbClr val="364555"/>
            </a:solidFill>
            <a:ln w="19050">
              <a:noFill/>
            </a:ln>
          </p:spPr>
          <p:txBody>
            <a:bodyPr anchor="ctr"/>
            <a:lstStyle>
              <a:lvl1pPr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5291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529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5" name="FLYING IMPRESSION FID FEIZHAO    qq:1964271550"/>
            <p:cNvSpPr txBox="1"/>
            <p:nvPr/>
          </p:nvSpPr>
          <p:spPr>
            <a:xfrm>
              <a:off x="2641613" y="4370012"/>
              <a:ext cx="7759055" cy="4397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800" dirty="0"/>
                <a:t>    理清</a:t>
              </a:r>
              <a:r>
                <a:rPr lang="en-US" altLang="zh-CN" sz="4800" dirty="0" err="1"/>
                <a:t>RecyclerView</a:t>
              </a:r>
              <a:r>
                <a:rPr lang="zh-CN" altLang="en-US" sz="4800" dirty="0"/>
                <a:t>架构思想，手写</a:t>
              </a:r>
              <a:r>
                <a:rPr lang="en-US" altLang="zh-CN" sz="4800" dirty="0" err="1"/>
                <a:t>RecyclerView</a:t>
              </a:r>
              <a:r>
                <a:rPr lang="zh-CN" altLang="en-US" sz="4800" dirty="0"/>
                <a:t>自定义控件</a:t>
              </a:r>
              <a:endParaRPr lang="en-US" altLang="zh-CN" sz="4535" dirty="0">
                <a:solidFill>
                  <a:srgbClr val="364555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620314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>
        <p15:prstTrans prst="curtains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3" presetClass="entr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  <p:bldP spid="14" grpId="0" bldLvl="0" animBg="1"/>
      <p:bldP spid="15" grpId="0" bldLvl="0" animBg="1"/>
      <p:bldP spid="16" grpId="0" bldLvl="0" animBg="1"/>
      <p:bldP spid="17" grpId="0" bldLvl="0" animBg="1"/>
      <p:bldP spid="19" grpId="0"/>
      <p:bldP spid="37" grpId="0" bldLvl="0" animBg="1"/>
      <p:bldP spid="38" grpId="0" bldLvl="0" animBg="1"/>
      <p:bldP spid="39" grpId="0" bldLvl="0" animBg="1"/>
      <p:bldP spid="40" grpId="0" bldLvl="0" animBg="1"/>
      <p:bldP spid="41" grpId="0" bldLvl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0272" y="473125"/>
            <a:ext cx="21598496" cy="1100907"/>
          </a:xfrm>
        </p:spPr>
        <p:txBody>
          <a:bodyPr/>
          <a:lstStyle/>
          <a:p>
            <a:r>
              <a:rPr lang="zh-CN" altLang="en-US" dirty="0"/>
              <a:t>联系我们</a:t>
            </a:r>
            <a:endParaRPr lang="zh-CN" altLang="en-US" dirty="0" smtClean="0"/>
          </a:p>
        </p:txBody>
      </p:sp>
      <p:grpSp>
        <p:nvGrpSpPr>
          <p:cNvPr id="13" name="组合 12"/>
          <p:cNvGrpSpPr/>
          <p:nvPr/>
        </p:nvGrpSpPr>
        <p:grpSpPr>
          <a:xfrm>
            <a:off x="15479484" y="4161792"/>
            <a:ext cx="4347594" cy="5615448"/>
            <a:chOff x="4425482" y="3837791"/>
            <a:chExt cx="4347827" cy="5615750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25482" y="3837791"/>
              <a:ext cx="4347827" cy="4175750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4641895" y="8013541"/>
              <a:ext cx="3915000" cy="1440000"/>
            </a:xfrm>
            <a:prstGeom prst="rect">
              <a:avLst/>
            </a:prstGeom>
          </p:spPr>
          <p:txBody>
            <a:bodyPr vert="horz" wrap="square" lIns="91436" tIns="45718" rIns="91436" bIns="45718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视频资料加叮当老师</a:t>
              </a:r>
              <a:endParaRPr lang="en-US" altLang="zh-CN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QQ:1979846055</a:t>
              </a:r>
              <a:endParaRPr lang="zh-CN" altLang="en-US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8718170" y="4161792"/>
            <a:ext cx="4254117" cy="5622691"/>
            <a:chOff x="9197633" y="4154425"/>
            <a:chExt cx="4254345" cy="5622992"/>
          </a:xfrm>
        </p:grpSpPr>
        <p:sp>
          <p:nvSpPr>
            <p:cNvPr id="11" name="文本框 10"/>
            <p:cNvSpPr txBox="1"/>
            <p:nvPr/>
          </p:nvSpPr>
          <p:spPr>
            <a:xfrm>
              <a:off x="9486107" y="8337417"/>
              <a:ext cx="3915000" cy="1440000"/>
            </a:xfrm>
            <a:prstGeom prst="rect">
              <a:avLst/>
            </a:prstGeom>
          </p:spPr>
          <p:txBody>
            <a:bodyPr vert="horz" wrap="square" lIns="91436" tIns="45718" rIns="91436" bIns="45718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课程咨询加瑶瑶老师</a:t>
              </a:r>
              <a:endParaRPr lang="en-US" altLang="zh-CN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QQ:1298199564</a:t>
              </a:r>
              <a:endParaRPr lang="zh-CN" altLang="en-US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197633" y="4154425"/>
              <a:ext cx="4254345" cy="4198367"/>
            </a:xfrm>
            <a:prstGeom prst="rect">
              <a:avLst/>
            </a:prstGeom>
          </p:spPr>
        </p:pic>
      </p:grpSp>
      <p:grpSp>
        <p:nvGrpSpPr>
          <p:cNvPr id="22" name="组合 21"/>
          <p:cNvGrpSpPr/>
          <p:nvPr/>
        </p:nvGrpSpPr>
        <p:grpSpPr>
          <a:xfrm>
            <a:off x="1980205" y="3994145"/>
            <a:ext cx="4528334" cy="5783094"/>
            <a:chOff x="2563398" y="3985254"/>
            <a:chExt cx="4528576" cy="5783405"/>
          </a:xfrm>
        </p:grpSpPr>
        <p:sp>
          <p:nvSpPr>
            <p:cNvPr id="18" name="文本框 17"/>
            <p:cNvSpPr txBox="1"/>
            <p:nvPr/>
          </p:nvSpPr>
          <p:spPr>
            <a:xfrm>
              <a:off x="2691107" y="8328659"/>
              <a:ext cx="3915000" cy="1440000"/>
            </a:xfrm>
            <a:prstGeom prst="rect">
              <a:avLst/>
            </a:prstGeom>
          </p:spPr>
          <p:txBody>
            <a:bodyPr vert="horz" wrap="square" lIns="91436" tIns="45718" rIns="91436" bIns="45718" rtlCol="0">
              <a:norm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技术问题加</a:t>
              </a:r>
              <a:r>
                <a:rPr lang="en-US" altLang="zh-CN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David</a:t>
              </a:r>
              <a:r>
                <a:rPr lang="zh-CN" altLang="en-US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老师</a:t>
              </a:r>
              <a:endParaRPr lang="en-US" altLang="zh-CN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  <a:p>
              <a:pPr algn="ctr">
                <a:lnSpc>
                  <a:spcPct val="150000"/>
                </a:lnSpc>
              </a:pPr>
              <a:r>
                <a:rPr lang="en-US" altLang="zh-CN" sz="2400" dirty="0">
                  <a:solidFill>
                    <a:srgbClr val="1577BA"/>
                  </a:solidFill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Source Han Sans CN Normal" charset="-122"/>
                </a:rPr>
                <a:t>QQ:1051917835</a:t>
              </a:r>
              <a:endParaRPr lang="zh-CN" altLang="en-US" sz="2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endParaRPr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63398" y="3985254"/>
              <a:ext cx="4528576" cy="452857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654235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6600" dirty="0" smtClean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为什么需要学习</a:t>
            </a:r>
            <a:r>
              <a:rPr lang="en-US" altLang="zh-CN" sz="6600" dirty="0" err="1" smtClean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endParaRPr lang="zh-CN" altLang="en-US" sz="6600" dirty="0">
              <a:solidFill>
                <a:srgbClr val="1577BA"/>
              </a:solidFill>
              <a:latin typeface="思源黑体 CN Bold" panose="020B0800000000000000" charset="-122"/>
              <a:ea typeface="思源黑体 CN Bold" panose="020B080000000000000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1484694" y="2523067"/>
            <a:ext cx="5805000" cy="6721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学习</a:t>
            </a:r>
            <a:r>
              <a:rPr lang="en-US" altLang="zh-CN" sz="2800" dirty="0" err="1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RecyclerView</a:t>
            </a:r>
            <a:r>
              <a:rPr lang="zh-CN" altLang="en-US" sz="28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的五大理由</a:t>
            </a:r>
            <a:endParaRPr lang="en-US" altLang="zh-CN" sz="28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84694" y="3195175"/>
            <a:ext cx="16795485" cy="81862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面试容易考，关于自定控件 少不了</a:t>
            </a: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控件是打交道最多的一个控件，理清他的实现方式有助于理解列表加载原理</a:t>
            </a:r>
            <a:endParaRPr lang="en-US" altLang="zh-CN" sz="3600" dirty="0" smtClean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的复用思想，在程序开发中可谓是 一大利器，例如</a:t>
            </a:r>
            <a:r>
              <a:rPr lang="en-US" altLang="zh-CN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Message  </a:t>
            </a: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TouchEvent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都是实现了这种复用思想</a:t>
            </a:r>
            <a:endParaRPr lang="en-US" altLang="zh-CN" sz="3600" dirty="0" smtClean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的开发经常会遇到一些异常，知道他底层的原理，容易快速定位问题</a:t>
            </a:r>
            <a:endParaRPr lang="en-US" altLang="zh-CN" sz="3600" dirty="0" smtClean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r>
              <a:rPr lang="en-US" altLang="zh-CN" sz="3600" dirty="0" err="1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适配器模式，真正做到了</a:t>
            </a:r>
            <a:r>
              <a:rPr lang="en-US" altLang="zh-CN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UI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界面与逻辑代码的分离，我们可以借鉴这种适配器的思想应用到项目中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742950" indent="-742950" algn="just">
              <a:lnSpc>
                <a:spcPct val="150000"/>
              </a:lnSpc>
              <a:buFont typeface="+mj-lt"/>
              <a:buAutoNum type="arabicPeriod"/>
            </a:pP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8066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498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的用法</a:t>
            </a:r>
          </a:p>
        </p:txBody>
      </p:sp>
      <p:sp>
        <p:nvSpPr>
          <p:cNvPr id="3" name="矩形 2"/>
          <p:cNvSpPr/>
          <p:nvPr/>
        </p:nvSpPr>
        <p:spPr>
          <a:xfrm>
            <a:off x="1484694" y="2523067"/>
            <a:ext cx="4162041" cy="67210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RecyclerView</a:t>
            </a:r>
          </a:p>
        </p:txBody>
      </p:sp>
      <p:sp>
        <p:nvSpPr>
          <p:cNvPr id="4" name="矩形 3"/>
          <p:cNvSpPr/>
          <p:nvPr/>
        </p:nvSpPr>
        <p:spPr>
          <a:xfrm>
            <a:off x="3197036" y="3333919"/>
            <a:ext cx="16795485" cy="277861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RecyclerView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一般作为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Android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显示列表的控件，有诸多优异的性能。</a:t>
            </a:r>
          </a:p>
          <a:p>
            <a:pPr marL="571493" indent="-571493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回收池策略能加载上亿级数据并不发生卡顿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cs typeface="Source Han Sans CN Normal" charset="-122"/>
            </a:endParaRPr>
          </a:p>
          <a:p>
            <a:pPr marL="571493" indent="-571493" algn="just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cs typeface="Source Han Sans CN Normal" charset="-122"/>
              </a:rPr>
              <a:t>适配器模式能展示任意显示需求</a:t>
            </a:r>
          </a:p>
        </p:txBody>
      </p:sp>
    </p:spTree>
    <p:extLst>
      <p:ext uri="{BB962C8B-B14F-4D97-AF65-F5344CB8AC3E}">
        <p14:creationId xmlns:p14="http://schemas.microsoft.com/office/powerpoint/2010/main" val="3024254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1"/>
          <p:cNvSpPr>
            <a:spLocks noGrp="1"/>
          </p:cNvSpPr>
          <p:nvPr/>
        </p:nvSpPr>
        <p:spPr>
          <a:xfrm>
            <a:off x="720445" y="553250"/>
            <a:ext cx="21598500" cy="1100882"/>
          </a:xfrm>
          <a:prstGeom prst="rect">
            <a:avLst/>
          </a:prstGeom>
        </p:spPr>
        <p:txBody>
          <a:bodyPr vert="horz" lIns="121910" tIns="60956" rIns="121910" bIns="60956" rtlCol="0" anchor="ctr">
            <a:noAutofit/>
          </a:bodyPr>
          <a:lstStyle>
            <a:lvl1pPr algn="l" defTabSz="1727835" rtl="0" eaLnBrk="1" latinLnBrk="0" hangingPunct="1">
              <a:spcBef>
                <a:spcPct val="0"/>
              </a:spcBef>
              <a:buNone/>
              <a:defRPr sz="6045" kern="1200">
                <a:solidFill>
                  <a:schemeClr val="accent6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en-US" altLang="zh-CN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 </a:t>
            </a:r>
            <a:r>
              <a:rPr lang="en-US" altLang="zh-CN" sz="6600" dirty="0" err="1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RecyclerView</a:t>
            </a:r>
            <a:r>
              <a:rPr lang="zh-CN" altLang="en-US" sz="6600" dirty="0">
                <a:solidFill>
                  <a:srgbClr val="1577BA"/>
                </a:solidFill>
                <a:latin typeface="思源黑体 CN Bold" panose="020B0800000000000000" charset="-122"/>
                <a:ea typeface="思源黑体 CN Bold" panose="020B0800000000000000" charset="-122"/>
              </a:rPr>
              <a:t>架构中核心组件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2201150" y="2517126"/>
            <a:ext cx="18637090" cy="76636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</a:defRPr>
            </a:lvl1pPr>
          </a:lstStyle>
          <a:p>
            <a:pPr>
              <a:lnSpc>
                <a:spcPct val="150000"/>
              </a:lnSpc>
              <a:buClr>
                <a:srgbClr val="1577BA"/>
              </a:buClr>
            </a:pPr>
            <a:r>
              <a:rPr lang="en-US" altLang="zh-CN" sz="4400" dirty="0" smtClean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1</a:t>
            </a:r>
            <a:r>
              <a:rPr lang="zh-CN" altLang="en-US" sz="4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、回收池：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能回收任意</a:t>
            </a:r>
            <a: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Item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控件，并返回符合类型的</a:t>
            </a:r>
            <a: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Item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控件；</a:t>
            </a:r>
            <a:endParaRPr lang="en-US" altLang="zh-CN" sz="4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+mn-ea"/>
            </a:endParaRPr>
          </a:p>
          <a:p>
            <a:pPr>
              <a:lnSpc>
                <a:spcPct val="150000"/>
              </a:lnSpc>
              <a:buClr>
                <a:srgbClr val="1577BA"/>
              </a:buClr>
            </a:pP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比如 </a:t>
            </a:r>
            <a:r>
              <a:rPr lang="en-US" altLang="zh-CN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onBinderViewHodler</a:t>
            </a: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+mn-ea"/>
              </a:rPr>
              <a:t>方法中的第一个参数是从回收池中返回的</a:t>
            </a:r>
            <a:endParaRPr lang="en-US" altLang="zh-CN" sz="4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+mn-ea"/>
            </a:endParaRPr>
          </a:p>
          <a:p>
            <a:pPr>
              <a:lnSpc>
                <a:spcPct val="150000"/>
              </a:lnSpc>
              <a:buClr>
                <a:srgbClr val="1577BA"/>
              </a:buClr>
            </a:pPr>
            <a:endParaRPr lang="en-US" altLang="zh-CN" sz="4800" dirty="0">
              <a:solidFill>
                <a:schemeClr val="tx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sym typeface="+mn-ea"/>
            </a:endParaRPr>
          </a:p>
          <a:p>
            <a:pPr>
              <a:lnSpc>
                <a:spcPct val="150000"/>
              </a:lnSpc>
              <a:buClr>
                <a:srgbClr val="1577BA"/>
              </a:buClr>
            </a:pPr>
            <a:r>
              <a:rPr lang="en-US" altLang="zh-CN" sz="4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2</a:t>
            </a:r>
            <a:r>
              <a:rPr lang="zh-CN" altLang="en-US" sz="4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、适配器：</a:t>
            </a:r>
            <a: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Adapter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接口，经常辅助</a:t>
            </a:r>
            <a: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RecyclerView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实现列表展示；</a:t>
            </a:r>
            <a: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/>
            </a:r>
            <a:br>
              <a:rPr lang="en-US" altLang="zh-CN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</a:b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适配器模式，将用户界面展示与交互</a:t>
            </a:r>
            <a:r>
              <a:rPr lang="zh-CN" altLang="en-US" sz="3600" dirty="0" smtClean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分离  </a:t>
            </a: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buClr>
                <a:srgbClr val="1577BA"/>
              </a:buClr>
            </a:pPr>
            <a:endParaRPr lang="en-US" altLang="zh-CN" sz="36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  <a:p>
            <a:pPr>
              <a:lnSpc>
                <a:spcPct val="150000"/>
              </a:lnSpc>
              <a:buClr>
                <a:srgbClr val="1577BA"/>
              </a:buClr>
            </a:pPr>
            <a:r>
              <a:rPr lang="en-US" altLang="zh-CN" sz="4400" b="1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3</a:t>
            </a:r>
            <a:r>
              <a:rPr lang="zh-CN" altLang="en-US" sz="4400" b="1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、</a:t>
            </a:r>
            <a:r>
              <a:rPr lang="en-US" altLang="zh-CN" sz="4400" dirty="0" err="1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RecyclerView</a:t>
            </a:r>
            <a:r>
              <a:rPr lang="zh-CN" altLang="en-US" sz="4400" dirty="0">
                <a:solidFill>
                  <a:srgbClr val="1577BA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：</a:t>
            </a:r>
            <a:r>
              <a:rPr lang="zh-CN" altLang="en-US" sz="44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是做触摸事件的交互，主要实现边界值判断</a:t>
            </a:r>
            <a:r>
              <a:rPr lang="zh-CN" altLang="en-US" sz="4400" b="1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；</a:t>
            </a:r>
            <a:r>
              <a:rPr lang="en-US" altLang="zh-CN" sz="4400" b="1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/>
            </a:r>
            <a:br>
              <a:rPr lang="en-US" altLang="zh-CN" sz="4400" b="1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</a:br>
            <a:r>
              <a:rPr lang="zh-CN" altLang="en-US" sz="3600" dirty="0">
                <a:solidFill>
                  <a:schemeClr val="tx1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</a:rPr>
              <a:t>根据用户的触摸反馈，协调回收池对象与适配器对象之间的工作</a:t>
            </a:r>
            <a:endParaRPr lang="zh-CN" altLang="en-US" sz="4400" dirty="0">
              <a:solidFill>
                <a:schemeClr val="tx1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6439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/>
    </mc:Choice>
    <mc:Fallback xmlns="">
      <p:transition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蓝色暖调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wrap="none" lIns="91440" tIns="45720" rIns="91440" bIns="45720" rtlCol="0">
        <a:normAutofit/>
      </a:bodyPr>
      <a:lstStyle>
        <a:defPPr algn="ctr">
          <a:lnSpc>
            <a:spcPct val="150000"/>
          </a:lnSpc>
          <a:defRPr sz="3200">
            <a:solidFill>
              <a:srgbClr val="1577BA"/>
            </a:solidFill>
            <a:latin typeface="思源黑体 CN Normal" panose="020B0400000000000000" pitchFamily="34" charset="-122"/>
            <a:ea typeface="思源黑体 CN Normal" panose="020B0400000000000000" pitchFamily="34" charset="-122"/>
            <a:cs typeface="Source Han Sans CN Normal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7521</TotalTime>
  <Words>2868</Words>
  <Application>Microsoft Office PowerPoint</Application>
  <PresentationFormat>自定义</PresentationFormat>
  <Paragraphs>295</Paragraphs>
  <Slides>32</Slides>
  <Notes>29</Notes>
  <HiddenSlides>0</HiddenSlides>
  <MMClips>1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51" baseType="lpstr">
      <vt:lpstr>Noto Sans CJK SC Medium</vt:lpstr>
      <vt:lpstr>Source Han Sans CN Normal</vt:lpstr>
      <vt:lpstr>等线</vt:lpstr>
      <vt:lpstr>等线 Light</vt:lpstr>
      <vt:lpstr>方正姚体</vt:lpstr>
      <vt:lpstr>黑体</vt:lpstr>
      <vt:lpstr>思源黑体 CN Bold</vt:lpstr>
      <vt:lpstr>思源黑体 CN Light</vt:lpstr>
      <vt:lpstr>思源黑体 CN Medium</vt:lpstr>
      <vt:lpstr>思源黑体 CN Normal</vt:lpstr>
      <vt:lpstr>宋体</vt:lpstr>
      <vt:lpstr>微软雅黑</vt:lpstr>
      <vt:lpstr>微软雅黑 Light</vt:lpstr>
      <vt:lpstr>Arial</vt:lpstr>
      <vt:lpstr>Calibri</vt:lpstr>
      <vt:lpstr>Calibri Light</vt:lpstr>
      <vt:lpstr>Times New Roman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联系我们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总结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css布局</dc:title>
  <dc:creator>刘碎春</dc:creator>
  <cp:lastModifiedBy>China</cp:lastModifiedBy>
  <cp:revision>1923</cp:revision>
  <dcterms:created xsi:type="dcterms:W3CDTF">2014-06-24T08:28:00Z</dcterms:created>
  <dcterms:modified xsi:type="dcterms:W3CDTF">2020-07-06T12:24:52Z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2052-10.1.0.7224</vt:lpwstr>
  </property>
</Properties>
</file>